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56"/>
  </p:notesMasterIdLst>
  <p:handoutMasterIdLst>
    <p:handoutMasterId r:id="rId57"/>
  </p:handoutMasterIdLst>
  <p:sldIdLst>
    <p:sldId id="330" r:id="rId3"/>
    <p:sldId id="531" r:id="rId4"/>
    <p:sldId id="616" r:id="rId5"/>
    <p:sldId id="617" r:id="rId6"/>
    <p:sldId id="618" r:id="rId7"/>
    <p:sldId id="619" r:id="rId8"/>
    <p:sldId id="620" r:id="rId9"/>
    <p:sldId id="621" r:id="rId10"/>
    <p:sldId id="622" r:id="rId11"/>
    <p:sldId id="623" r:id="rId12"/>
    <p:sldId id="624" r:id="rId13"/>
    <p:sldId id="625" r:id="rId14"/>
    <p:sldId id="626" r:id="rId15"/>
    <p:sldId id="627" r:id="rId16"/>
    <p:sldId id="628" r:id="rId17"/>
    <p:sldId id="629" r:id="rId18"/>
    <p:sldId id="630" r:id="rId19"/>
    <p:sldId id="631" r:id="rId20"/>
    <p:sldId id="632" r:id="rId21"/>
    <p:sldId id="633" r:id="rId22"/>
    <p:sldId id="634" r:id="rId23"/>
    <p:sldId id="635" r:id="rId24"/>
    <p:sldId id="636" r:id="rId25"/>
    <p:sldId id="637" r:id="rId26"/>
    <p:sldId id="638" r:id="rId27"/>
    <p:sldId id="639" r:id="rId28"/>
    <p:sldId id="640" r:id="rId29"/>
    <p:sldId id="641" r:id="rId30"/>
    <p:sldId id="642" r:id="rId31"/>
    <p:sldId id="643" r:id="rId32"/>
    <p:sldId id="644" r:id="rId33"/>
    <p:sldId id="645" r:id="rId34"/>
    <p:sldId id="646" r:id="rId35"/>
    <p:sldId id="647"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60" r:id="rId49"/>
    <p:sldId id="661" r:id="rId50"/>
    <p:sldId id="662" r:id="rId51"/>
    <p:sldId id="663" r:id="rId52"/>
    <p:sldId id="665" r:id="rId53"/>
    <p:sldId id="666" r:id="rId54"/>
    <p:sldId id="298" r:id="rId55"/>
  </p:sldIdLst>
  <p:sldSz cx="9144000" cy="6858000" type="screen4x3"/>
  <p:notesSz cx="6858000" cy="9144000"/>
  <p:embeddedFontLst>
    <p:embeddedFont>
      <p:font typeface="Book Antiqua" panose="02040602050305030304" pitchFamily="18" charset="0"/>
      <p:regular r:id="rId58"/>
      <p:bold r:id="rId59"/>
      <p:italic r:id="rId60"/>
      <p:boldItalic r:id="rId61"/>
    </p:embeddedFont>
    <p:embeddedFont>
      <p:font typeface="Noto Sans Symbols" panose="020B0604020202020204" charset="0"/>
      <p:regular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65" userDrawn="1">
          <p15:clr>
            <a:srgbClr val="A4A3A4"/>
          </p15:clr>
        </p15:guide>
        <p15:guide id="2" pos="272" userDrawn="1">
          <p15:clr>
            <a:srgbClr val="A4A3A4"/>
          </p15:clr>
        </p15:guide>
        <p15:guide id="3" orient="horz" pos="4178" userDrawn="1">
          <p15:clr>
            <a:srgbClr val="A4A3A4"/>
          </p15:clr>
        </p15:guide>
        <p15:guide id="4" orient="horz" pos="119" userDrawn="1">
          <p15:clr>
            <a:srgbClr val="A4A3A4"/>
          </p15:clr>
        </p15:guide>
        <p15:guide id="6" orient="horz" pos="845" userDrawn="1">
          <p15:clr>
            <a:srgbClr val="A4A3A4"/>
          </p15:clr>
        </p15:guide>
        <p15:guide id="10"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7" name="KR Anandda Kumarr" initials="KAK" lastIdx="1" clrIdx="7">
    <p:extLst>
      <p:ext uri="{19B8F6BF-5375-455C-9EA6-DF929625EA0E}">
        <p15:presenceInfo xmlns:p15="http://schemas.microsoft.com/office/powerpoint/2012/main" userId="874ae4b53f93d15d" providerId="Windows Live"/>
      </p:ext>
    </p:extLst>
  </p:cmAuthor>
  <p:cmAuthor id="1" name="Ruchi Sachdev" initials="" lastIdx="8" clrIdx="1"/>
  <p:cmAuthor id="8" name="USER" initials="U" lastIdx="1" clrIdx="8">
    <p:extLst>
      <p:ext uri="{19B8F6BF-5375-455C-9EA6-DF929625EA0E}">
        <p15:presenceInfo xmlns:p15="http://schemas.microsoft.com/office/powerpoint/2012/main" userId="USER" providerId="None"/>
      </p:ext>
    </p:extLst>
  </p:cmAuthor>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5220" autoAdjust="0"/>
  </p:normalViewPr>
  <p:slideViewPr>
    <p:cSldViewPr snapToGrid="0" snapToObjects="1">
      <p:cViewPr varScale="1">
        <p:scale>
          <a:sx n="78" d="100"/>
          <a:sy n="78" d="100"/>
        </p:scale>
        <p:origin x="1598" y="67"/>
      </p:cViewPr>
      <p:guideLst>
        <p:guide orient="horz" pos="4065"/>
        <p:guide pos="272"/>
        <p:guide orient="horz" pos="4178"/>
        <p:guide orient="horz" pos="119"/>
        <p:guide orient="horz" pos="845"/>
        <p:guide orient="horz" pos="981"/>
      </p:guideLst>
    </p:cSldViewPr>
  </p:slideViewPr>
  <p:outlineViewPr>
    <p:cViewPr>
      <p:scale>
        <a:sx n="33" d="100"/>
        <a:sy n="33" d="100"/>
      </p:scale>
      <p:origin x="0" y="-32886"/>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customXml" Target="../customXml/item3.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ustomXml" Target="../customXml/item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3/26/2021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AccountWithoutSync.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iveexample.pearsoncmg.com/html/AccountWithSyncUsingLock.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iveexample.pearsoncmg.com/html/ThreadCooperation.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iveexample.pearsoncmg.com/html/ConsumerProducer.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iveexample.pearsoncmg.com/html/ConsumerProducerUsingBlockingQueue.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iveexample.pearsoncmg.com/html/TaskThreadDemo.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veexample.pearsoncmg.com/html/ParallelMergeSort.html"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liveexample.pearsoncmg.com/html/ParallelMax.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veexample.pearsoncmg.com/html/FlashText.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veexample.pearsoncmg.com/html/ExecutorDemo.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latin typeface="Arial"/>
                <a:ea typeface="Arial"/>
                <a:cs typeface="Arial"/>
                <a:sym typeface="Arial"/>
              </a:rPr>
              <a:t>Slides in this presentation contain hyperlinks. JAWS users should be able to get a list of links by using INSERT+F7</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A horizontal line connect </a:t>
            </a:r>
            <a:r>
              <a:rPr lang="en-IN" altLang="en-US" sz="1200" dirty="0" err="1"/>
              <a:t>AddAPennyTask</a:t>
            </a:r>
            <a:r>
              <a:rPr lang="en-IN" altLang="en-US" sz="1200" dirty="0"/>
              <a:t> and </a:t>
            </a:r>
            <a:r>
              <a:rPr lang="en-IN" altLang="en-US" sz="1200" dirty="0" err="1"/>
              <a:t>AccountWithoutSync</a:t>
            </a:r>
            <a:r>
              <a:rPr lang="en-IN" altLang="en-US" sz="1200" dirty="0"/>
              <a:t> with 100 near former and 1 near later. A horizontal line connect </a:t>
            </a:r>
            <a:r>
              <a:rPr lang="en-IN" altLang="en-US" sz="1200" dirty="0" err="1"/>
              <a:t>AccountWithoutSync</a:t>
            </a:r>
            <a:r>
              <a:rPr lang="en-IN" altLang="en-US" sz="1200" dirty="0"/>
              <a:t> and Account with 1 near each end. There is a shaded rhombus near each end of </a:t>
            </a:r>
            <a:r>
              <a:rPr lang="en-IN" altLang="en-US" sz="1200" dirty="0" err="1"/>
              <a:t>AccountWithoutSync</a:t>
            </a:r>
            <a:r>
              <a:rPr lang="en-IN" altLang="en-US" sz="1200" dirty="0"/>
              <a:t>. The codes for </a:t>
            </a:r>
            <a:r>
              <a:rPr lang="en-IN" altLang="en-US" sz="1200" dirty="0" err="1"/>
              <a:t>AddAPennyTask</a:t>
            </a:r>
            <a:r>
              <a:rPr lang="en-IN" altLang="en-US" sz="1200" dirty="0"/>
              <a:t> are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+run left parenthesis  right parenthesis colon void.</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The codes for </a:t>
            </a:r>
            <a:r>
              <a:rPr lang="en-IN" altLang="en-US" sz="1200" dirty="0" err="1"/>
              <a:t>AccountWithoutSync</a:t>
            </a:r>
            <a:r>
              <a:rPr lang="en-IN" altLang="en-US" sz="1200" dirty="0"/>
              <a:t> are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Hyphen account colon Account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+main left parenthesis </a:t>
            </a:r>
            <a:r>
              <a:rPr lang="en-IN" altLang="en-US" sz="1200" dirty="0" err="1"/>
              <a:t>args</a:t>
            </a:r>
            <a:r>
              <a:rPr lang="en-IN" altLang="en-US" sz="1200" dirty="0"/>
              <a:t> colon String left bracket right bracket right parenthesis colon void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The codes for Account are as follows.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Hyphen </a:t>
            </a:r>
            <a:r>
              <a:rPr lang="en-IN" altLang="en-US" sz="1200" dirty="0" err="1"/>
              <a:t>balancecolon</a:t>
            </a:r>
            <a:r>
              <a:rPr lang="en-IN" altLang="en-US" sz="1200" dirty="0"/>
              <a:t> </a:t>
            </a:r>
            <a:r>
              <a:rPr lang="en-IN" altLang="en-US" sz="1200" dirty="0" err="1"/>
              <a:t>int</a:t>
            </a:r>
            <a:r>
              <a:rPr lang="en-IN" altLang="en-US" sz="120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a:t>
            </a:r>
            <a:r>
              <a:rPr lang="en-IN" altLang="en-US" sz="1200" dirty="0" err="1"/>
              <a:t>getBalance</a:t>
            </a:r>
            <a:r>
              <a:rPr lang="en-IN" altLang="en-US" sz="1200" dirty="0"/>
              <a:t> left parenthesis  right parenthesis colon </a:t>
            </a:r>
            <a:r>
              <a:rPr lang="en-IN" altLang="en-US" sz="1200" dirty="0" err="1"/>
              <a:t>int</a:t>
            </a:r>
            <a:endParaRPr lang="en-IN"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+deposit left parenthesis amount colon </a:t>
            </a:r>
            <a:r>
              <a:rPr lang="en-IN" altLang="en-US" sz="1200" dirty="0" err="1"/>
              <a:t>int</a:t>
            </a:r>
            <a:r>
              <a:rPr lang="en-IN" altLang="en-US" sz="1200" dirty="0"/>
              <a:t> right parenthesis colon void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C colon backslash book greater than symbol java </a:t>
            </a:r>
            <a:r>
              <a:rPr lang="en-IN" altLang="en-US" sz="1200" dirty="0" err="1"/>
              <a:t>AccountWithoutSync</a:t>
            </a:r>
            <a:r>
              <a:rPr lang="en-IN" altLang="en-US" sz="1200" dirty="0"/>
              <a:t> What is balance question mark S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C colon backslash book greater than symbol java </a:t>
            </a:r>
            <a:r>
              <a:rPr lang="en-IN" altLang="en-US" sz="1200" dirty="0" err="1"/>
              <a:t>AccountWithoutSync</a:t>
            </a:r>
            <a:r>
              <a:rPr lang="en-IN" altLang="en-US" sz="1200" dirty="0"/>
              <a:t> What is balance question mark 4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C colon backslash book greater than symbol java </a:t>
            </a:r>
            <a:r>
              <a:rPr lang="en-IN" altLang="en-US" sz="1200" dirty="0" err="1"/>
              <a:t>AccountWithoutSync</a:t>
            </a:r>
            <a:r>
              <a:rPr lang="en-IN" altLang="en-US" sz="1200" dirty="0"/>
              <a:t> What is balance question mark 7 </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C colon backslash book greater than symbol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a:solidFill>
                  <a:schemeClr val="dk1"/>
                </a:solidFill>
                <a:effectLst/>
                <a:latin typeface="Arial"/>
                <a:ea typeface="Arial"/>
                <a:cs typeface="Arial"/>
                <a:sym typeface="Arial"/>
              </a:rPr>
              <a:t>AccountWithoutSync</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3"/>
              </a:rPr>
              <a:t>https://liveexample.pearsoncmg.com/html/AccountWithoutSync.html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8414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1, 0, </a:t>
            </a:r>
            <a:r>
              <a:rPr lang="en-IN" dirty="0" err="1"/>
              <a:t>newBalance</a:t>
            </a:r>
            <a:r>
              <a:rPr lang="en-IN" dirty="0"/>
              <a:t> = balance + 1, blank.</a:t>
            </a:r>
          </a:p>
          <a:p>
            <a:r>
              <a:rPr lang="en-IN" dirty="0"/>
              <a:t>Row 2. 2, 0, blank, </a:t>
            </a:r>
            <a:r>
              <a:rPr lang="en-IN" dirty="0" err="1"/>
              <a:t>newBalance</a:t>
            </a:r>
            <a:r>
              <a:rPr lang="en-IN" dirty="0"/>
              <a:t> = balance + or minus 1.</a:t>
            </a:r>
          </a:p>
          <a:p>
            <a:r>
              <a:rPr lang="en-IN" dirty="0"/>
              <a:t>Row 3. 3, 1, balance = </a:t>
            </a:r>
            <a:r>
              <a:rPr lang="en-IN" dirty="0" err="1"/>
              <a:t>newBalance</a:t>
            </a:r>
            <a:r>
              <a:rPr lang="en-IN" dirty="0"/>
              <a:t>, blank.</a:t>
            </a:r>
          </a:p>
          <a:p>
            <a:r>
              <a:rPr lang="en-IN" dirty="0"/>
              <a:t>Row 4. 4, 1, blank, balance = </a:t>
            </a:r>
            <a:r>
              <a:rPr lang="en-IN" dirty="0" err="1"/>
              <a:t>newBalance</a:t>
            </a:r>
            <a:r>
              <a:rPr lang="en-IN" dirty="0"/>
              <a:t>.</a:t>
            </a:r>
          </a:p>
          <a:p>
            <a:r>
              <a:rPr lang="en-IN" dirty="0"/>
              <a:t>The numbers 2 and 4 in step column and entire Task 2 column are highlighted.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3089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1, 0, </a:t>
            </a:r>
            <a:r>
              <a:rPr lang="en-IN" dirty="0" err="1"/>
              <a:t>newBalance</a:t>
            </a:r>
            <a:r>
              <a:rPr lang="en-IN" dirty="0"/>
              <a:t> = balance + 1, blank.</a:t>
            </a:r>
          </a:p>
          <a:p>
            <a:r>
              <a:rPr lang="en-IN" dirty="0"/>
              <a:t>Row 2. 2, 0, blank, </a:t>
            </a:r>
            <a:r>
              <a:rPr lang="en-IN" dirty="0" err="1"/>
              <a:t>newBalance</a:t>
            </a:r>
            <a:r>
              <a:rPr lang="en-IN" dirty="0"/>
              <a:t> = balance + 1.</a:t>
            </a:r>
          </a:p>
          <a:p>
            <a:r>
              <a:rPr lang="en-IN" dirty="0"/>
              <a:t>Row 3. 3, 1, balance = </a:t>
            </a:r>
            <a:r>
              <a:rPr lang="en-IN" dirty="0" err="1"/>
              <a:t>newBalance</a:t>
            </a:r>
            <a:r>
              <a:rPr lang="en-IN" dirty="0"/>
              <a:t>, blank.</a:t>
            </a:r>
          </a:p>
          <a:p>
            <a:r>
              <a:rPr lang="en-IN" dirty="0"/>
              <a:t>Row 4. 4, 1, blank, balance = </a:t>
            </a:r>
            <a:r>
              <a:rPr lang="en-IN" dirty="0" err="1"/>
              <a:t>newBalance</a:t>
            </a:r>
            <a:r>
              <a:rPr lang="en-IN" dirty="0"/>
              <a:t>.</a:t>
            </a:r>
          </a:p>
          <a:p>
            <a:r>
              <a:rPr lang="en-IN" dirty="0"/>
              <a:t>The numbers 2 and 4 in step column and entire Task 2 column are highlighted.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35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Acquire a lock on the object account </a:t>
            </a:r>
          </a:p>
          <a:p>
            <a:r>
              <a:rPr lang="en-IN" dirty="0"/>
              <a:t>Execute the deposit method </a:t>
            </a:r>
          </a:p>
          <a:p>
            <a:r>
              <a:rPr lang="en-IN" dirty="0"/>
              <a:t>Release the lock </a:t>
            </a:r>
          </a:p>
          <a:p>
            <a:r>
              <a:rPr lang="en-IN" dirty="0"/>
              <a:t>Task 2</a:t>
            </a:r>
          </a:p>
          <a:p>
            <a:r>
              <a:rPr lang="en-IN" dirty="0"/>
              <a:t>Wait to acquire the lock</a:t>
            </a:r>
          </a:p>
          <a:p>
            <a:r>
              <a:rPr lang="en-IN" dirty="0"/>
              <a:t>Acquire a lock on the object account</a:t>
            </a:r>
          </a:p>
          <a:p>
            <a:r>
              <a:rPr lang="en-IN" dirty="0"/>
              <a:t>Execute the deposit method</a:t>
            </a:r>
          </a:p>
          <a:p>
            <a:r>
              <a:rPr lang="en-IN" dirty="0"/>
              <a:t>Release the lock.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9495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java.util.concurrent.locks.Lock</a:t>
            </a:r>
            <a:r>
              <a:rPr lang="en-IN" dirty="0"/>
              <a:t>. The codes and descriptions for the interface </a:t>
            </a:r>
            <a:r>
              <a:rPr lang="en-IN" dirty="0" err="1"/>
              <a:t>java.util.concurrent.locks.Lock</a:t>
            </a:r>
            <a:r>
              <a:rPr lang="en-IN" dirty="0"/>
              <a:t> are as follows.</a:t>
            </a:r>
          </a:p>
          <a:p>
            <a:r>
              <a:rPr lang="en-IN" dirty="0"/>
              <a:t>+lock left parenthesis right parenthesis colon void. Acquires the lock.</a:t>
            </a:r>
          </a:p>
          <a:p>
            <a:r>
              <a:rPr lang="en-IN" dirty="0"/>
              <a:t>+unlock left parenthesis right parenthesis colon void. Releases the lock.</a:t>
            </a:r>
          </a:p>
          <a:p>
            <a:r>
              <a:rPr lang="en-IN" dirty="0"/>
              <a:t>+</a:t>
            </a:r>
            <a:r>
              <a:rPr lang="en-IN" dirty="0" err="1"/>
              <a:t>newCondition</a:t>
            </a:r>
            <a:r>
              <a:rPr lang="en-IN" dirty="0"/>
              <a:t> left parenthesis right parenthesis colon Condition. Returns a new Condition instance that is bound to this Lock instance. </a:t>
            </a:r>
          </a:p>
          <a:p>
            <a:r>
              <a:rPr lang="en-IN" dirty="0"/>
              <a:t>The codes and description for </a:t>
            </a:r>
            <a:r>
              <a:rPr lang="en-IN" dirty="0" err="1"/>
              <a:t>java.util.concurrent.locks.ReentrantLock</a:t>
            </a:r>
            <a:r>
              <a:rPr lang="en-IN" dirty="0"/>
              <a:t> are as follows.</a:t>
            </a:r>
          </a:p>
          <a:p>
            <a:r>
              <a:rPr lang="en-IN" dirty="0"/>
              <a:t>+</a:t>
            </a:r>
            <a:r>
              <a:rPr lang="en-IN" dirty="0" err="1"/>
              <a:t>ReentrantLock</a:t>
            </a:r>
            <a:r>
              <a:rPr lang="en-IN" dirty="0"/>
              <a:t> left parenthesis right parenthesis. Same as </a:t>
            </a:r>
            <a:r>
              <a:rPr lang="en-IN" dirty="0" err="1"/>
              <a:t>ReentrantLock</a:t>
            </a:r>
            <a:r>
              <a:rPr lang="en-IN" dirty="0"/>
              <a:t> (false).</a:t>
            </a:r>
          </a:p>
          <a:p>
            <a:r>
              <a:rPr lang="en-IN" dirty="0"/>
              <a:t>+</a:t>
            </a:r>
            <a:r>
              <a:rPr lang="en-IN" dirty="0" err="1"/>
              <a:t>ReentrantLock</a:t>
            </a:r>
            <a:r>
              <a:rPr lang="en-IN" dirty="0"/>
              <a:t> left parenthesis fair colon </a:t>
            </a:r>
            <a:r>
              <a:rPr lang="en-IN" dirty="0" err="1"/>
              <a:t>boolean</a:t>
            </a:r>
            <a:r>
              <a:rPr lang="en-IN" dirty="0"/>
              <a:t> right parenthesis. Creates a lock with the given fairness policy. When the fairness is true, the longest waiting thread will get the lock. Otherwise, there is no particular access order.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920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a:solidFill>
                  <a:schemeClr val="dk1"/>
                </a:solidFill>
                <a:effectLst/>
                <a:latin typeface="Arial"/>
                <a:ea typeface="Arial"/>
                <a:cs typeface="Arial"/>
                <a:sym typeface="Arial"/>
              </a:rPr>
              <a:t>AccountWithSyncUsingLock</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3"/>
              </a:rPr>
              <a:t>https://liveexample.pearsoncmg.com/html/AccountWithSyncUsingLock.html</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14161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+await left parenthesis right parenthesis void. Causes the current thread to wait until the condition is </a:t>
            </a:r>
            <a:r>
              <a:rPr lang="en-IN" dirty="0" err="1"/>
              <a:t>signaled</a:t>
            </a:r>
            <a:r>
              <a:rPr lang="en-IN" dirty="0"/>
              <a:t>.</a:t>
            </a:r>
          </a:p>
          <a:p>
            <a:r>
              <a:rPr lang="en-IN" dirty="0"/>
              <a:t>+signal colon void. Wakes up one waiting thread.</a:t>
            </a:r>
          </a:p>
          <a:p>
            <a:r>
              <a:rPr lang="en-IN" dirty="0"/>
              <a:t>+</a:t>
            </a:r>
            <a:r>
              <a:rPr lang="en-IN" dirty="0" err="1"/>
              <a:t>signalAll</a:t>
            </a:r>
            <a:r>
              <a:rPr lang="en-IN" dirty="0"/>
              <a:t> colon Condition. Wakes up all waiting threads.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13526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lock . lock left parenthesis right parenthesis semi colon</a:t>
            </a:r>
          </a:p>
          <a:p>
            <a:r>
              <a:rPr lang="en-IN" dirty="0"/>
              <a:t>while left parenthesis balance less than symbol </a:t>
            </a:r>
            <a:r>
              <a:rPr lang="en-IN" dirty="0" err="1"/>
              <a:t>withdrawAmount</a:t>
            </a:r>
            <a:r>
              <a:rPr lang="en-IN" dirty="0"/>
              <a:t> right parenthesis </a:t>
            </a:r>
            <a:r>
              <a:rPr lang="en-IN" dirty="0" err="1"/>
              <a:t>newDeposit.await</a:t>
            </a:r>
            <a:r>
              <a:rPr lang="en-IN" dirty="0"/>
              <a:t> left parenthesis right parenthesis semi colon</a:t>
            </a:r>
          </a:p>
          <a:p>
            <a:r>
              <a:rPr lang="en-IN" dirty="0"/>
              <a:t>balance minus = </a:t>
            </a:r>
            <a:r>
              <a:rPr lang="en-IN" dirty="0" err="1"/>
              <a:t>withdrawAmount</a:t>
            </a:r>
            <a:endParaRPr lang="en-IN" dirty="0"/>
          </a:p>
          <a:p>
            <a:r>
              <a:rPr lang="en-IN" dirty="0"/>
              <a:t>lock . unlock left parenthesis right parenthesis semi colon</a:t>
            </a:r>
          </a:p>
          <a:p>
            <a:r>
              <a:rPr lang="en-IN" dirty="0"/>
              <a:t>Deposit Task</a:t>
            </a:r>
          </a:p>
          <a:p>
            <a:r>
              <a:rPr lang="en-IN" dirty="0"/>
              <a:t>lock . lock left parenthesis right parenthesis semi colon</a:t>
            </a:r>
          </a:p>
          <a:p>
            <a:r>
              <a:rPr lang="en-IN" dirty="0"/>
              <a:t>balance += </a:t>
            </a:r>
            <a:r>
              <a:rPr lang="en-IN" dirty="0" err="1"/>
              <a:t>depositAmount</a:t>
            </a:r>
            <a:endParaRPr lang="en-IN" dirty="0"/>
          </a:p>
          <a:p>
            <a:r>
              <a:rPr lang="en-IN" dirty="0" err="1"/>
              <a:t>newDeposit.signalAll</a:t>
            </a:r>
            <a:r>
              <a:rPr lang="en-IN" dirty="0"/>
              <a:t> left parenthesis right parenthesis semi colon</a:t>
            </a:r>
          </a:p>
          <a:p>
            <a:r>
              <a:rPr lang="en-IN" dirty="0"/>
              <a:t>lock . unlock left parenthesis right parenthesis semi colon</a:t>
            </a:r>
          </a:p>
          <a:p>
            <a:r>
              <a:rPr lang="en-IN" dirty="0"/>
              <a:t>An arrow points from </a:t>
            </a:r>
            <a:r>
              <a:rPr lang="en-IN" dirty="0" err="1"/>
              <a:t>newDeposit.signalAll</a:t>
            </a:r>
            <a:r>
              <a:rPr lang="en-IN" dirty="0"/>
              <a:t> left parenthesis right parenthesis semi colon to while left parenthesis balance less than symbol </a:t>
            </a:r>
            <a:r>
              <a:rPr lang="en-IN" dirty="0" err="1"/>
              <a:t>withdrawAmount</a:t>
            </a:r>
            <a:r>
              <a:rPr lang="en-IN" dirty="0"/>
              <a:t> right parenthesis </a:t>
            </a:r>
            <a:r>
              <a:rPr lang="en-IN" dirty="0" err="1"/>
              <a:t>newDeposit.await</a:t>
            </a:r>
            <a:r>
              <a:rPr lang="en-IN" dirty="0"/>
              <a:t> left parenthesis right parenthesis semi colon.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83906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C colon backslash hook less than symbol java </a:t>
            </a:r>
            <a:r>
              <a:rPr lang="en-US" altLang="en-US" sz="1200" dirty="0" err="1"/>
              <a:t>ThreadCooperation</a:t>
            </a: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Thread 1, Thread 2, Balance.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Deposit, 7, blank, 7.</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Deposit, 1, 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Deposit, 10, 18.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Withdraw, 9, 9.</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Withdraw, 4, 5.</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Withdraw, 3, 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Deposit, 9, 11.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Withdraw, 5, 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Withdraw, 2, 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a:t>Deposit, 3, 7.</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err="1"/>
              <a:t>ThreadCooperation</a:t>
            </a:r>
            <a:r>
              <a:rPr lang="en-IN" altLang="en-US" sz="1200" dirty="0"/>
              <a:t>: </a:t>
            </a:r>
            <a:r>
              <a:rPr lang="en-IN" sz="1200" b="0" i="0" u="sng" strike="noStrike" kern="1200" cap="none" dirty="0">
                <a:solidFill>
                  <a:schemeClr val="dk1"/>
                </a:solidFill>
                <a:effectLst/>
                <a:latin typeface="Arial"/>
                <a:ea typeface="Arial"/>
                <a:cs typeface="Arial"/>
                <a:sym typeface="Arial"/>
                <a:hlinkClick r:id="rId3"/>
              </a:rPr>
              <a:t>https://liveexample.pearsoncmg.com/html/ThreadCooperation.html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84357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try left brace forward slash forward slash Wait for the condition to become true</a:t>
            </a:r>
          </a:p>
          <a:p>
            <a:r>
              <a:rPr lang="en-IN" dirty="0"/>
              <a:t>while left parenthesis exclamation mark condition right parenthesis </a:t>
            </a:r>
            <a:r>
              <a:rPr lang="en-IN" dirty="0" err="1"/>
              <a:t>anObject.wait</a:t>
            </a:r>
            <a:r>
              <a:rPr lang="en-IN" dirty="0"/>
              <a:t> left parenthesis right parenthesis semi colon </a:t>
            </a:r>
          </a:p>
          <a:p>
            <a:r>
              <a:rPr lang="en-IN" dirty="0"/>
              <a:t> forward slash forward slash Do something when condition is true </a:t>
            </a:r>
          </a:p>
          <a:p>
            <a:r>
              <a:rPr lang="en-IN" dirty="0"/>
              <a:t> right brace</a:t>
            </a:r>
          </a:p>
          <a:p>
            <a:r>
              <a:rPr lang="en-IN" dirty="0"/>
              <a:t>catch left parenthesis </a:t>
            </a:r>
            <a:r>
              <a:rPr lang="en-IN" dirty="0" err="1"/>
              <a:t>InterruptedException</a:t>
            </a:r>
            <a:r>
              <a:rPr lang="en-IN" dirty="0"/>
              <a:t> ex right parenthesis left brace </a:t>
            </a:r>
            <a:r>
              <a:rPr lang="en-IN" dirty="0" err="1"/>
              <a:t>ex.printStackTrace</a:t>
            </a:r>
            <a:r>
              <a:rPr lang="en-IN" dirty="0"/>
              <a:t> left parenthesis right parenthesis semi colon </a:t>
            </a:r>
          </a:p>
          <a:p>
            <a:r>
              <a:rPr lang="en-IN" dirty="0"/>
              <a:t>Task 2</a:t>
            </a:r>
          </a:p>
          <a:p>
            <a:r>
              <a:rPr lang="en-IN" dirty="0"/>
              <a:t>synchronized left parenthesis </a:t>
            </a:r>
            <a:r>
              <a:rPr lang="en-IN" dirty="0" err="1"/>
              <a:t>anObject</a:t>
            </a:r>
            <a:r>
              <a:rPr lang="en-IN" dirty="0"/>
              <a:t> right parenthesis left brace</a:t>
            </a:r>
          </a:p>
          <a:p>
            <a:r>
              <a:rPr lang="en-IN" dirty="0"/>
              <a:t>forward slash forward slash When condition becomes true</a:t>
            </a:r>
          </a:p>
          <a:p>
            <a:r>
              <a:rPr lang="en-IN" dirty="0" err="1"/>
              <a:t>anObject.notify</a:t>
            </a:r>
            <a:r>
              <a:rPr lang="en-IN" dirty="0"/>
              <a:t> left parenthesis right parenthesis semi colon or </a:t>
            </a:r>
            <a:r>
              <a:rPr lang="en-IN" dirty="0" err="1"/>
              <a:t>anObject.notifyAll</a:t>
            </a:r>
            <a:r>
              <a:rPr lang="en-IN" dirty="0"/>
              <a:t> left parenthesis right parenthesis semi colon</a:t>
            </a:r>
          </a:p>
          <a:p>
            <a:r>
              <a:rPr lang="en-IN" dirty="0"/>
              <a:t>ellipsis</a:t>
            </a:r>
          </a:p>
          <a:p>
            <a:r>
              <a:rPr lang="en-IN" dirty="0"/>
              <a:t>right brace</a:t>
            </a:r>
          </a:p>
          <a:p>
            <a:r>
              <a:rPr lang="en-IN" dirty="0"/>
              <a:t>An arrow from </a:t>
            </a:r>
            <a:r>
              <a:rPr lang="en-IN" dirty="0" err="1"/>
              <a:t>anObject.notify</a:t>
            </a:r>
            <a:r>
              <a:rPr lang="en-IN" dirty="0"/>
              <a:t> left parenthesis right parenthesis semi colon or </a:t>
            </a:r>
            <a:r>
              <a:rPr lang="en-IN" dirty="0" err="1"/>
              <a:t>anObject.notifyAll</a:t>
            </a:r>
            <a:r>
              <a:rPr lang="en-IN" dirty="0"/>
              <a:t> left parenthesis right parenthesis semi colon in Task 2 to </a:t>
            </a:r>
            <a:r>
              <a:rPr lang="en-IN" dirty="0" err="1"/>
              <a:t>anObject.wait</a:t>
            </a:r>
            <a:r>
              <a:rPr lang="en-IN" dirty="0"/>
              <a:t> left parenthesis right parenthesis semi colon in Task 1 is </a:t>
            </a:r>
            <a:r>
              <a:rPr lang="en-IN" dirty="0" err="1"/>
              <a:t>labeled</a:t>
            </a:r>
            <a:r>
              <a:rPr lang="en-IN" dirty="0"/>
              <a:t>, resume.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92143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First block.</a:t>
            </a:r>
          </a:p>
          <a:p>
            <a:r>
              <a:rPr lang="en-IN" dirty="0"/>
              <a:t>forward slash forward slash Custom task class public class </a:t>
            </a:r>
            <a:r>
              <a:rPr lang="en-IN" dirty="0" err="1"/>
              <a:t>TaskClass</a:t>
            </a:r>
            <a:r>
              <a:rPr lang="en-IN" dirty="0"/>
              <a:t> implements Runnable </a:t>
            </a:r>
          </a:p>
          <a:p>
            <a:r>
              <a:rPr lang="en-IN" dirty="0"/>
              <a:t>public </a:t>
            </a:r>
            <a:r>
              <a:rPr lang="en-IN" dirty="0" err="1"/>
              <a:t>TaskClass</a:t>
            </a:r>
            <a:r>
              <a:rPr lang="en-IN" dirty="0"/>
              <a:t> left parenthesis ellipsis right parenthesis left brace </a:t>
            </a:r>
          </a:p>
          <a:p>
            <a:r>
              <a:rPr lang="en-IN" dirty="0"/>
              <a:t>ellipsis </a:t>
            </a:r>
          </a:p>
          <a:p>
            <a:r>
              <a:rPr lang="en-IN" dirty="0"/>
              <a:t>right brace </a:t>
            </a:r>
          </a:p>
          <a:p>
            <a:r>
              <a:rPr lang="en-IN" dirty="0"/>
              <a:t>forward slash forward slash Client class public class Client left brace public void </a:t>
            </a:r>
            <a:r>
              <a:rPr lang="en-IN" dirty="0" err="1"/>
              <a:t>someMethod</a:t>
            </a:r>
            <a:r>
              <a:rPr lang="en-IN" dirty="0"/>
              <a:t> left parenthesis right parenthesis left brace </a:t>
            </a:r>
          </a:p>
          <a:p>
            <a:r>
              <a:rPr lang="en-IN" dirty="0"/>
              <a:t>forward slash forward slash Implement the run method in Runnable public void run left parenthesis right parenthesis left brace forward slash forward slash Tell system how to run custom thread </a:t>
            </a:r>
          </a:p>
          <a:p>
            <a:r>
              <a:rPr lang="en-IN" dirty="0"/>
              <a:t>ellipsis </a:t>
            </a:r>
          </a:p>
          <a:p>
            <a:r>
              <a:rPr lang="en-IN" dirty="0"/>
              <a:t>right brace </a:t>
            </a:r>
          </a:p>
          <a:p>
            <a:r>
              <a:rPr lang="en-IN" dirty="0"/>
              <a:t>right brace </a:t>
            </a:r>
          </a:p>
          <a:p>
            <a:r>
              <a:rPr lang="en-IN" dirty="0"/>
              <a:t>right brace </a:t>
            </a:r>
          </a:p>
          <a:p>
            <a:r>
              <a:rPr lang="en-IN" dirty="0"/>
              <a:t>ellipsis forward slash forward slash Create an instance of </a:t>
            </a:r>
            <a:r>
              <a:rPr lang="en-IN" dirty="0" err="1"/>
              <a:t>TaskClass</a:t>
            </a:r>
            <a:r>
              <a:rPr lang="en-IN" dirty="0"/>
              <a:t> </a:t>
            </a:r>
            <a:r>
              <a:rPr lang="en-IN" dirty="0" err="1"/>
              <a:t>TaskClass</a:t>
            </a:r>
            <a:r>
              <a:rPr lang="en-IN" dirty="0"/>
              <a:t> task = new </a:t>
            </a:r>
            <a:r>
              <a:rPr lang="en-IN" dirty="0" err="1"/>
              <a:t>TaskClass</a:t>
            </a:r>
            <a:r>
              <a:rPr lang="en-IN" dirty="0"/>
              <a:t> left parenthesis ellipsis right parenthesis</a:t>
            </a:r>
          </a:p>
          <a:p>
            <a:r>
              <a:rPr lang="en-IN" dirty="0"/>
              <a:t>forward slash forward slash Create a thread </a:t>
            </a:r>
            <a:r>
              <a:rPr lang="en-IN" dirty="0" err="1"/>
              <a:t>Thread</a:t>
            </a:r>
            <a:r>
              <a:rPr lang="en-IN" dirty="0"/>
              <a:t> </a:t>
            </a:r>
            <a:r>
              <a:rPr lang="en-IN" dirty="0" err="1"/>
              <a:t>thread</a:t>
            </a:r>
            <a:r>
              <a:rPr lang="en-IN" dirty="0"/>
              <a:t> = new Thread left parenthesis task right parenthesis</a:t>
            </a:r>
          </a:p>
          <a:p>
            <a:r>
              <a:rPr lang="en-IN" dirty="0"/>
              <a:t>forward slash forward slash Start a thread </a:t>
            </a:r>
            <a:r>
              <a:rPr lang="en-IN" dirty="0" err="1"/>
              <a:t>thread</a:t>
            </a:r>
            <a:r>
              <a:rPr lang="en-IN" dirty="0"/>
              <a:t>. start left parenthesis right parenthesis ellipsis</a:t>
            </a:r>
          </a:p>
          <a:p>
            <a:r>
              <a:rPr lang="en-IN" dirty="0"/>
              <a:t>right brace </a:t>
            </a:r>
          </a:p>
          <a:p>
            <a:r>
              <a:rPr lang="en-IN" dirty="0"/>
              <a:t>ellipsis </a:t>
            </a:r>
          </a:p>
          <a:p>
            <a:r>
              <a:rPr lang="en-IN" dirty="0"/>
              <a:t>right brace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819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while left parenthesis count == CAPACITY right parenthesis </a:t>
            </a:r>
            <a:r>
              <a:rPr lang="en-IN" dirty="0" err="1"/>
              <a:t>notFull</a:t>
            </a:r>
            <a:r>
              <a:rPr lang="en-IN" dirty="0"/>
              <a:t> . await semi colon </a:t>
            </a:r>
          </a:p>
          <a:p>
            <a:r>
              <a:rPr lang="en-IN" dirty="0"/>
              <a:t>Add an </a:t>
            </a:r>
            <a:r>
              <a:rPr lang="en-IN" dirty="0" err="1"/>
              <a:t>int</a:t>
            </a:r>
            <a:r>
              <a:rPr lang="en-IN" dirty="0"/>
              <a:t> to the buffer </a:t>
            </a:r>
          </a:p>
          <a:p>
            <a:r>
              <a:rPr lang="en-IN" dirty="0" err="1"/>
              <a:t>notEmpty.signal</a:t>
            </a:r>
            <a:r>
              <a:rPr lang="en-IN" dirty="0"/>
              <a:t> left parenthesis right parenthesis semi colon </a:t>
            </a:r>
          </a:p>
          <a:p>
            <a:r>
              <a:rPr lang="en-IN" dirty="0"/>
              <a:t>Task for deleting an </a:t>
            </a:r>
            <a:r>
              <a:rPr lang="en-IN" dirty="0" err="1"/>
              <a:t>int</a:t>
            </a:r>
            <a:r>
              <a:rPr lang="en-IN" dirty="0"/>
              <a:t> </a:t>
            </a:r>
          </a:p>
          <a:p>
            <a:r>
              <a:rPr lang="en-IN" dirty="0"/>
              <a:t>while left parenthesis count == 0 right parenthesis </a:t>
            </a:r>
            <a:r>
              <a:rPr lang="en-IN" dirty="0" err="1"/>
              <a:t>notEmpty.await</a:t>
            </a:r>
            <a:r>
              <a:rPr lang="en-IN" dirty="0"/>
              <a:t> left parenthesis right parenthesis semi colon </a:t>
            </a:r>
          </a:p>
          <a:p>
            <a:r>
              <a:rPr lang="en-IN" dirty="0"/>
              <a:t>Delete an </a:t>
            </a:r>
            <a:r>
              <a:rPr lang="en-IN" dirty="0" err="1"/>
              <a:t>int</a:t>
            </a:r>
            <a:r>
              <a:rPr lang="en-IN" dirty="0"/>
              <a:t> from the buffer </a:t>
            </a:r>
          </a:p>
          <a:p>
            <a:r>
              <a:rPr lang="en-IN" dirty="0" err="1"/>
              <a:t>notFull.signal</a:t>
            </a:r>
            <a:r>
              <a:rPr lang="en-IN" dirty="0"/>
              <a:t> left parenthesis right parenthesis semi colon </a:t>
            </a:r>
          </a:p>
          <a:p>
            <a:r>
              <a:rPr lang="en-IN" dirty="0"/>
              <a:t>An arrow from </a:t>
            </a:r>
            <a:r>
              <a:rPr lang="en-IN" dirty="0" err="1"/>
              <a:t>notEmpty.signal</a:t>
            </a:r>
            <a:r>
              <a:rPr lang="en-IN" dirty="0"/>
              <a:t> left parenthesis right parenthesis semi colon first code block points to </a:t>
            </a:r>
            <a:r>
              <a:rPr lang="en-IN" dirty="0" err="1"/>
              <a:t>notEmpty.await</a:t>
            </a:r>
            <a:r>
              <a:rPr lang="en-IN" dirty="0"/>
              <a:t> left parenthesis right parenthesis in the second code block.</a:t>
            </a:r>
          </a:p>
          <a:p>
            <a:r>
              <a:rPr lang="en-IN" dirty="0"/>
              <a:t>An arrow from </a:t>
            </a:r>
            <a:r>
              <a:rPr lang="en-IN" dirty="0" err="1"/>
              <a:t>notFull.signal</a:t>
            </a:r>
            <a:r>
              <a:rPr lang="en-IN" dirty="0"/>
              <a:t> left parenthesis right parenthesis in the second code block points to </a:t>
            </a:r>
            <a:r>
              <a:rPr lang="en-IN" dirty="0" err="1"/>
              <a:t>notFull</a:t>
            </a:r>
            <a:r>
              <a:rPr lang="en-IN" dirty="0"/>
              <a:t> . await in the first code block.</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84414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err="1"/>
              <a:t>ConsumerProducer</a:t>
            </a:r>
            <a:r>
              <a:rPr lang="en-IN" altLang="en-US" sz="1200" dirty="0"/>
              <a:t>: </a:t>
            </a:r>
            <a:r>
              <a:rPr lang="en-IN" sz="1200" b="0" i="0" u="sng" strike="noStrike" kern="1200" cap="none" dirty="0">
                <a:solidFill>
                  <a:schemeClr val="dk1"/>
                </a:solidFill>
                <a:effectLst/>
                <a:latin typeface="Arial"/>
                <a:ea typeface="Arial"/>
                <a:cs typeface="Arial"/>
                <a:sym typeface="Arial"/>
                <a:hlinkClick r:id="rId3"/>
              </a:rPr>
              <a:t>https://liveexample.pearsoncmg.com/html/ConsumerProducer.html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5071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concurrent.BlockingQueue</a:t>
            </a:r>
            <a:r>
              <a:rPr lang="en-IN" dirty="0"/>
              <a:t> less than symbol E greater than symbol  leading to the interface </a:t>
            </a:r>
            <a:r>
              <a:rPr lang="en-IN" dirty="0" err="1"/>
              <a:t>java.utiLQueue</a:t>
            </a:r>
            <a:r>
              <a:rPr lang="en-IN" dirty="0"/>
              <a:t> less than symbol E greater than symbol which further leads to the interface </a:t>
            </a:r>
            <a:r>
              <a:rPr lang="en-IN" dirty="0" err="1"/>
              <a:t>java.utiLCollection</a:t>
            </a:r>
            <a:r>
              <a:rPr lang="en-IN" dirty="0"/>
              <a:t> less than symbol E greater than symbol. The codes and descriptions for the interface java. util. </a:t>
            </a:r>
            <a:r>
              <a:rPr lang="en-IN" dirty="0" err="1"/>
              <a:t>concurrent.BlockingQueue</a:t>
            </a:r>
            <a:r>
              <a:rPr lang="en-IN" dirty="0"/>
              <a:t> less than symbol E greater than symbol are as follows.</a:t>
            </a:r>
          </a:p>
          <a:p>
            <a:r>
              <a:rPr lang="en-IN" dirty="0"/>
              <a:t>+put left parenthesis element: E right parenthesis colon void. Inserts an element to the tail of the queue. Waits if the queue is full.</a:t>
            </a:r>
          </a:p>
          <a:p>
            <a:r>
              <a:rPr lang="en-IN" dirty="0"/>
              <a:t>+</a:t>
            </a:r>
            <a:r>
              <a:rPr lang="en-IN" dirty="0" err="1"/>
              <a:t>takeO</a:t>
            </a:r>
            <a:r>
              <a:rPr lang="en-IN" dirty="0"/>
              <a:t> colon E. Retrieves and removes the head of this queue. Waits if the queue is empty.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8078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BlockingQueue</a:t>
            </a:r>
            <a:r>
              <a:rPr lang="en-IN" dirty="0"/>
              <a:t> less than symbol E greater than symbol. The codes for </a:t>
            </a:r>
            <a:r>
              <a:rPr lang="en-IN" dirty="0" err="1"/>
              <a:t>ArrayBlockingQueue</a:t>
            </a:r>
            <a:r>
              <a:rPr lang="en-IN" dirty="0"/>
              <a:t> less than symbol E greater than symbol are as follows.</a:t>
            </a:r>
          </a:p>
          <a:p>
            <a:r>
              <a:rPr lang="en-IN" dirty="0"/>
              <a:t>+</a:t>
            </a:r>
            <a:r>
              <a:rPr lang="en-IN" dirty="0" err="1"/>
              <a:t>ArrayBlockingQueue</a:t>
            </a:r>
            <a:r>
              <a:rPr lang="en-IN" dirty="0"/>
              <a:t> left parenthesis capacity colon </a:t>
            </a:r>
            <a:r>
              <a:rPr lang="en-IN" dirty="0" err="1"/>
              <a:t>int</a:t>
            </a:r>
            <a:r>
              <a:rPr lang="en-IN" dirty="0"/>
              <a:t> right parenthesis</a:t>
            </a:r>
          </a:p>
          <a:p>
            <a:r>
              <a:rPr lang="en-IN" dirty="0"/>
              <a:t>+</a:t>
            </a:r>
            <a:r>
              <a:rPr lang="en-IN" dirty="0" err="1"/>
              <a:t>ArrayBlockingQueue</a:t>
            </a:r>
            <a:r>
              <a:rPr lang="en-IN" dirty="0"/>
              <a:t> left parenthesis capacity colon </a:t>
            </a:r>
            <a:r>
              <a:rPr lang="en-IN" dirty="0" err="1"/>
              <a:t>int</a:t>
            </a:r>
            <a:r>
              <a:rPr lang="en-IN" dirty="0"/>
              <a:t>, fair colon </a:t>
            </a:r>
            <a:r>
              <a:rPr lang="en-IN" dirty="0" err="1"/>
              <a:t>boolean</a:t>
            </a:r>
            <a:r>
              <a:rPr lang="en-IN" dirty="0"/>
              <a:t> right parenthesis </a:t>
            </a:r>
          </a:p>
          <a:p>
            <a:r>
              <a:rPr lang="en-IN" dirty="0"/>
              <a:t>The codes for </a:t>
            </a:r>
            <a:r>
              <a:rPr lang="en-IN" dirty="0" err="1"/>
              <a:t>LinkedBlockingQueue</a:t>
            </a:r>
            <a:r>
              <a:rPr lang="en-IN" dirty="0"/>
              <a:t> less than symbol E greater than symbol are as follows. </a:t>
            </a:r>
          </a:p>
          <a:p>
            <a:r>
              <a:rPr lang="en-IN" dirty="0"/>
              <a:t>+</a:t>
            </a:r>
            <a:r>
              <a:rPr lang="en-IN" dirty="0" err="1"/>
              <a:t>LinkedBlockingQueue</a:t>
            </a:r>
            <a:r>
              <a:rPr lang="en-IN" dirty="0"/>
              <a:t> left parenthesis right parenthesis</a:t>
            </a:r>
          </a:p>
          <a:p>
            <a:r>
              <a:rPr lang="en-IN" dirty="0"/>
              <a:t>+Li </a:t>
            </a:r>
            <a:r>
              <a:rPr lang="en-IN" dirty="0" err="1"/>
              <a:t>nkedBlockingQueue</a:t>
            </a:r>
            <a:r>
              <a:rPr lang="en-IN" dirty="0"/>
              <a:t> left parenthesis capacity colon </a:t>
            </a:r>
            <a:r>
              <a:rPr lang="en-IN" dirty="0" err="1"/>
              <a:t>int</a:t>
            </a:r>
            <a:r>
              <a:rPr lang="en-IN" dirty="0"/>
              <a:t> right parenthesis </a:t>
            </a:r>
          </a:p>
          <a:p>
            <a:r>
              <a:rPr lang="en-IN" dirty="0"/>
              <a:t> The codes for </a:t>
            </a:r>
            <a:r>
              <a:rPr lang="en-IN" dirty="0" err="1"/>
              <a:t>PriorityBlockingQueue</a:t>
            </a:r>
            <a:r>
              <a:rPr lang="en-IN" dirty="0"/>
              <a:t> less than symbol E greater than symbol are as follows.</a:t>
            </a:r>
          </a:p>
          <a:p>
            <a:r>
              <a:rPr lang="en-IN" dirty="0"/>
              <a:t>+Priori </a:t>
            </a:r>
            <a:r>
              <a:rPr lang="en-IN" dirty="0" err="1"/>
              <a:t>tyBlocki</a:t>
            </a:r>
            <a:r>
              <a:rPr lang="en-IN" dirty="0"/>
              <a:t> </a:t>
            </a:r>
            <a:r>
              <a:rPr lang="en-IN" dirty="0" err="1"/>
              <a:t>ngQueue</a:t>
            </a:r>
            <a:r>
              <a:rPr lang="en-IN" dirty="0"/>
              <a:t> left parenthesis right parenthesis </a:t>
            </a:r>
          </a:p>
          <a:p>
            <a:r>
              <a:rPr lang="en-IN" dirty="0"/>
              <a:t>+Priori </a:t>
            </a:r>
            <a:r>
              <a:rPr lang="en-IN" dirty="0" err="1"/>
              <a:t>tyBlocki</a:t>
            </a:r>
            <a:r>
              <a:rPr lang="en-IN" dirty="0"/>
              <a:t> </a:t>
            </a:r>
            <a:r>
              <a:rPr lang="en-IN" dirty="0" err="1"/>
              <a:t>ngQueue</a:t>
            </a:r>
            <a:r>
              <a:rPr lang="en-IN" dirty="0"/>
              <a:t> left parenthesis capacity colon </a:t>
            </a:r>
            <a:r>
              <a:rPr lang="en-IN" dirty="0" err="1"/>
              <a:t>int</a:t>
            </a:r>
            <a:r>
              <a:rPr lang="en-IN" dirty="0"/>
              <a:t> right parenthesis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6877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sz="1200" dirty="0" err="1"/>
              <a:t>ConsumerProducerUsingBlockingQueue</a:t>
            </a:r>
            <a:r>
              <a:rPr lang="en-IN" altLang="en-US" sz="1200" dirty="0"/>
              <a:t>: </a:t>
            </a:r>
            <a:r>
              <a:rPr lang="en-IN" sz="1200" b="0" i="0" u="sng" strike="noStrike" kern="1200" cap="none" dirty="0">
                <a:solidFill>
                  <a:schemeClr val="dk1"/>
                </a:solidFill>
                <a:effectLst/>
                <a:latin typeface="Arial"/>
                <a:ea typeface="Arial"/>
                <a:cs typeface="Arial"/>
                <a:sym typeface="Arial"/>
                <a:hlinkClick r:id="rId3"/>
              </a:rPr>
              <a:t>https://liveexample.pearsoncmg.com/html/ConsumerProducerUsingBlockingQueue.html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66054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acquire left parenthesis right parenthesis semi colon which leads to access the resource which further leads to semaphore . release left parenthesis right parenthesis semi colon. </a:t>
            </a:r>
          </a:p>
          <a:p>
            <a:r>
              <a:rPr lang="en-IN" dirty="0"/>
              <a:t>The code semaphore . acquire left parenthesis right parenthesis is </a:t>
            </a:r>
            <a:r>
              <a:rPr lang="en-IN" dirty="0" err="1"/>
              <a:t>labeled</a:t>
            </a:r>
            <a:r>
              <a:rPr lang="en-IN" dirty="0"/>
              <a:t>, acquire a permit from a semaphore. Wait if the permit is not available. The code semaphore . release left parenthesis right parenthesis semi colon is </a:t>
            </a:r>
            <a:r>
              <a:rPr lang="en-IN" dirty="0" err="1"/>
              <a:t>labeled</a:t>
            </a:r>
            <a:r>
              <a:rPr lang="en-IN" dirty="0"/>
              <a:t>, release the permit to the semaphore.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7026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+Semaphore left parenthesis number0fPermits colon </a:t>
            </a:r>
            <a:r>
              <a:rPr lang="en-IN" dirty="0" err="1"/>
              <a:t>int</a:t>
            </a:r>
            <a:r>
              <a:rPr lang="en-IN" dirty="0"/>
              <a:t> right parenthesis. Creates a semaphore with the specified number of permits. The fairness policy is false.</a:t>
            </a:r>
          </a:p>
          <a:p>
            <a:r>
              <a:rPr lang="en-IN" dirty="0"/>
              <a:t>+Semaphore left parenthesis </a:t>
            </a:r>
            <a:r>
              <a:rPr lang="en-IN" dirty="0" err="1"/>
              <a:t>numberOfPermi</a:t>
            </a:r>
            <a:r>
              <a:rPr lang="en-IN" dirty="0"/>
              <a:t> </a:t>
            </a:r>
            <a:r>
              <a:rPr lang="en-IN" dirty="0" err="1"/>
              <a:t>ts</a:t>
            </a:r>
            <a:r>
              <a:rPr lang="en-IN" dirty="0"/>
              <a:t> colon </a:t>
            </a:r>
            <a:r>
              <a:rPr lang="en-IN" dirty="0" err="1"/>
              <a:t>int</a:t>
            </a:r>
            <a:r>
              <a:rPr lang="en-IN" dirty="0"/>
              <a:t>, fair colon </a:t>
            </a:r>
            <a:r>
              <a:rPr lang="en-IN" dirty="0" err="1"/>
              <a:t>boolean</a:t>
            </a:r>
            <a:r>
              <a:rPr lang="en-IN" dirty="0"/>
              <a:t> right parenthesis. Creates a semaphore with the specified number of permits and the fairness policy.</a:t>
            </a:r>
          </a:p>
          <a:p>
            <a:r>
              <a:rPr lang="en-IN" dirty="0"/>
              <a:t>+acquire left parenthesis right parenthesis colon void. Acquires a permit from this semaphore. If no permit is available, the thread is blocked until one is available.</a:t>
            </a:r>
          </a:p>
          <a:p>
            <a:r>
              <a:rPr lang="en-IN" dirty="0"/>
              <a:t>+release left parenthesis right parenthesis colon void. Releases a permit back to the semaphore.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9409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Thread 1.</a:t>
            </a:r>
          </a:p>
          <a:p>
            <a:r>
              <a:rPr lang="en-IN" dirty="0"/>
              <a:t>synchronized left parenthesis object right parenthesis left brace</a:t>
            </a:r>
          </a:p>
          <a:p>
            <a:r>
              <a:rPr lang="en-IN" dirty="0"/>
              <a:t>forward slash forward slash do something here</a:t>
            </a:r>
          </a:p>
          <a:p>
            <a:r>
              <a:rPr lang="en-IN" dirty="0"/>
              <a:t>synchronized left parenthesis object2 right parenthesis left brace</a:t>
            </a:r>
          </a:p>
          <a:p>
            <a:r>
              <a:rPr lang="en-IN" dirty="0"/>
              <a:t>forward slash forward slash do something here </a:t>
            </a:r>
          </a:p>
          <a:p>
            <a:r>
              <a:rPr lang="en-IN" dirty="0"/>
              <a:t> right brace </a:t>
            </a:r>
          </a:p>
          <a:p>
            <a:r>
              <a:rPr lang="en-IN" dirty="0"/>
              <a:t> right brace </a:t>
            </a:r>
          </a:p>
          <a:p>
            <a:r>
              <a:rPr lang="en-IN" dirty="0"/>
              <a:t>A arrow pointing to synchronized left parenthesis object2 right parenthesis left brace is </a:t>
            </a:r>
            <a:r>
              <a:rPr lang="en-IN" dirty="0" err="1"/>
              <a:t>labeled</a:t>
            </a:r>
            <a:r>
              <a:rPr lang="en-IN" dirty="0"/>
              <a:t>, wait for Thread 2 to release the lock on object2.</a:t>
            </a:r>
          </a:p>
          <a:p>
            <a:r>
              <a:rPr lang="en-IN" dirty="0"/>
              <a:t>Thread 2 </a:t>
            </a:r>
          </a:p>
          <a:p>
            <a:r>
              <a:rPr lang="en-IN" dirty="0"/>
              <a:t>synchronized left parenthesis object2 right parenthesis </a:t>
            </a:r>
          </a:p>
          <a:p>
            <a:r>
              <a:rPr lang="en-IN" dirty="0"/>
              <a:t>forward slash forward slash do something here </a:t>
            </a:r>
          </a:p>
          <a:p>
            <a:r>
              <a:rPr lang="en-IN" dirty="0"/>
              <a:t>synchronized left parenthesis object right parenthesis </a:t>
            </a:r>
          </a:p>
          <a:p>
            <a:r>
              <a:rPr lang="en-IN" dirty="0"/>
              <a:t>forward slash forward slash do something here right brace </a:t>
            </a:r>
          </a:p>
          <a:p>
            <a:r>
              <a:rPr lang="en-IN" dirty="0"/>
              <a:t>An object pointing to synchronized left parenthesis object1 right parenthesis left brace is </a:t>
            </a:r>
            <a:r>
              <a:rPr lang="en-IN" dirty="0" err="1"/>
              <a:t>labeled</a:t>
            </a:r>
            <a:r>
              <a:rPr lang="en-IN" dirty="0"/>
              <a:t>, wait for Thread I to release the lock on object 1.</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895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 arrow from New to Ready is </a:t>
            </a:r>
            <a:r>
              <a:rPr lang="en-IN" dirty="0" err="1"/>
              <a:t>labeled</a:t>
            </a:r>
            <a:r>
              <a:rPr lang="en-IN" dirty="0"/>
              <a:t>, Start left parenthesis right parenthesis. An arrow from Ready to Running is </a:t>
            </a:r>
            <a:r>
              <a:rPr lang="en-IN" dirty="0" err="1"/>
              <a:t>labeled</a:t>
            </a:r>
            <a:r>
              <a:rPr lang="en-IN" dirty="0"/>
              <a:t>, run left parenthesis right parenthesis. An arrow from Running to Ready is </a:t>
            </a:r>
            <a:r>
              <a:rPr lang="en-IN" dirty="0" err="1"/>
              <a:t>labeled</a:t>
            </a:r>
            <a:r>
              <a:rPr lang="en-IN" dirty="0"/>
              <a:t>, yield left parenthesis right parenthesis or time out. An arrow from Running to wait for target to finish, wait for time out, wait to be notified, and fished is </a:t>
            </a:r>
            <a:r>
              <a:rPr lang="en-IN" dirty="0" err="1"/>
              <a:t>labeled</a:t>
            </a:r>
            <a:r>
              <a:rPr lang="en-IN" dirty="0"/>
              <a:t>, join left parenthesis right parenthesis, sleep left parenthesis right parenthesis, wait left parenthesis right parenthesis, and run left parenthesis right parenthesis completed respectively. An arrow from wait for target to finish to Ready is </a:t>
            </a:r>
            <a:r>
              <a:rPr lang="en-IN" dirty="0" err="1"/>
              <a:t>labeled</a:t>
            </a:r>
            <a:r>
              <a:rPr lang="en-IN" dirty="0"/>
              <a:t>, target finished.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48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t>
            </a:r>
            <a:r>
              <a:rPr lang="en-IN" dirty="0" err="1"/>
              <a:t>synchronizedCollection</a:t>
            </a:r>
            <a:r>
              <a:rPr lang="en-IN" dirty="0"/>
              <a:t> left parenthesis c colon Collection right parenthesis colon Collection. Returns a synchronized collection.</a:t>
            </a:r>
          </a:p>
          <a:p>
            <a:r>
              <a:rPr lang="en-IN" dirty="0"/>
              <a:t>+</a:t>
            </a:r>
            <a:r>
              <a:rPr lang="en-IN" dirty="0" err="1"/>
              <a:t>synchronizedList</a:t>
            </a:r>
            <a:r>
              <a:rPr lang="en-IN" dirty="0"/>
              <a:t> left parenthesis list colon List right parenthesis colon List. Returns a synchronized list from the specified list.</a:t>
            </a:r>
          </a:p>
          <a:p>
            <a:r>
              <a:rPr lang="en-IN" dirty="0"/>
              <a:t>+</a:t>
            </a:r>
            <a:r>
              <a:rPr lang="en-IN" dirty="0" err="1"/>
              <a:t>synchronizedMap</a:t>
            </a:r>
            <a:r>
              <a:rPr lang="en-IN" dirty="0"/>
              <a:t> left parenthesis m colon Map right parenthesis colon Map. Returns a synchronized map from the specified map.</a:t>
            </a:r>
          </a:p>
          <a:p>
            <a:r>
              <a:rPr lang="en-IN" dirty="0"/>
              <a:t>+</a:t>
            </a:r>
            <a:r>
              <a:rPr lang="en-IN" dirty="0" err="1"/>
              <a:t>synchronizedSet</a:t>
            </a:r>
            <a:r>
              <a:rPr lang="en-IN" dirty="0"/>
              <a:t> left parenthesis s colon Set right parenthesis colon Set. Returns a synchronized set from the specified set.</a:t>
            </a:r>
          </a:p>
          <a:p>
            <a:r>
              <a:rPr lang="en-IN" dirty="0"/>
              <a:t>+</a:t>
            </a:r>
            <a:r>
              <a:rPr lang="en-IN" dirty="0" err="1"/>
              <a:t>synchronizedSortedMap</a:t>
            </a:r>
            <a:r>
              <a:rPr lang="en-IN" dirty="0"/>
              <a:t> left parenthesis s colon </a:t>
            </a:r>
            <a:r>
              <a:rPr lang="en-IN" dirty="0" err="1"/>
              <a:t>SortedMap</a:t>
            </a:r>
            <a:r>
              <a:rPr lang="en-IN" dirty="0"/>
              <a:t> right parenthesis colon </a:t>
            </a:r>
            <a:r>
              <a:rPr lang="en-IN" dirty="0" err="1"/>
              <a:t>SortedMap</a:t>
            </a:r>
            <a:r>
              <a:rPr lang="en-IN" dirty="0"/>
              <a:t>. Returns a synchronized sorted map from the specified sorted map.</a:t>
            </a:r>
          </a:p>
          <a:p>
            <a:r>
              <a:rPr lang="en-IN" dirty="0"/>
              <a:t>+</a:t>
            </a:r>
            <a:r>
              <a:rPr lang="en-IN" dirty="0" err="1"/>
              <a:t>synchronizedSortedSet</a:t>
            </a:r>
            <a:r>
              <a:rPr lang="en-IN" dirty="0"/>
              <a:t> left parenthesis s colon </a:t>
            </a:r>
            <a:r>
              <a:rPr lang="en-IN" dirty="0" err="1"/>
              <a:t>SortedSet</a:t>
            </a:r>
            <a:r>
              <a:rPr lang="en-IN" dirty="0"/>
              <a:t> right parenthesis colon </a:t>
            </a:r>
            <a:r>
              <a:rPr lang="en-IN" dirty="0" err="1"/>
              <a:t>SortedSet</a:t>
            </a:r>
            <a:r>
              <a:rPr lang="en-IN" dirty="0"/>
              <a:t>. Returns a synchronized sorted set.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1729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err="1"/>
              <a:t>TaskThreadDemo</a:t>
            </a:r>
            <a:r>
              <a:rPr lang="en-US" altLang="en-US" dirty="0"/>
              <a:t>: </a:t>
            </a:r>
            <a:r>
              <a:rPr lang="en-IN" sz="1200" b="0" i="0" u="sng" strike="noStrike" kern="1200" cap="none" dirty="0">
                <a:solidFill>
                  <a:schemeClr val="dk1"/>
                </a:solidFill>
                <a:effectLst/>
                <a:latin typeface="Arial"/>
                <a:ea typeface="Arial"/>
                <a:cs typeface="Arial"/>
                <a:sym typeface="Arial"/>
                <a:hlinkClick r:id="rId3"/>
              </a:rPr>
              <a:t>https://liveexample.pearsoncmg.com/html/TaskThreadDemo.html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14859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java.utiLconcurrent.ExecutorService</a:t>
            </a:r>
            <a:r>
              <a:rPr lang="en-IN" dirty="0"/>
              <a:t>. (See Figure 30.7). The codes and descriptions for </a:t>
            </a:r>
            <a:r>
              <a:rPr lang="en-IN" dirty="0" err="1"/>
              <a:t>java.util.concurrent.ForkJoinPool</a:t>
            </a:r>
            <a:r>
              <a:rPr lang="en-IN" dirty="0"/>
              <a:t> are as follows.</a:t>
            </a:r>
          </a:p>
          <a:p>
            <a:r>
              <a:rPr lang="en-IN" dirty="0"/>
              <a:t>+</a:t>
            </a:r>
            <a:r>
              <a:rPr lang="en-IN" dirty="0" err="1"/>
              <a:t>ForkJoinPool</a:t>
            </a:r>
            <a:r>
              <a:rPr lang="en-IN" dirty="0"/>
              <a:t> left parenthesis right parenthesis. Creates a </a:t>
            </a:r>
            <a:r>
              <a:rPr lang="en-IN" dirty="0" err="1"/>
              <a:t>ForkJoin</a:t>
            </a:r>
            <a:r>
              <a:rPr lang="en-IN" dirty="0"/>
              <a:t> Pool with all available processors.</a:t>
            </a:r>
          </a:p>
          <a:p>
            <a:r>
              <a:rPr lang="en-IN" dirty="0"/>
              <a:t>+</a:t>
            </a:r>
            <a:r>
              <a:rPr lang="en-IN" dirty="0" err="1"/>
              <a:t>ForkJoinPool</a:t>
            </a:r>
            <a:r>
              <a:rPr lang="en-IN" dirty="0"/>
              <a:t> left parenthesis parallelism: </a:t>
            </a:r>
            <a:r>
              <a:rPr lang="en-IN" dirty="0" err="1"/>
              <a:t>int</a:t>
            </a:r>
            <a:r>
              <a:rPr lang="en-IN" dirty="0"/>
              <a:t> right parenthesis. Creates a For Idol n Pool with the specified number of processors.</a:t>
            </a:r>
          </a:p>
          <a:p>
            <a:r>
              <a:rPr lang="en-IN" dirty="0"/>
              <a:t>+invoke left parenthesis </a:t>
            </a:r>
            <a:r>
              <a:rPr lang="en-IN" dirty="0" err="1"/>
              <a:t>ForkJoinTask</a:t>
            </a:r>
            <a:r>
              <a:rPr lang="en-IN" dirty="0"/>
              <a:t> less than symbol T greater than symbol right parenthesis colon T. Performs the task and returns its result upon completion.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8532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RecursiveTask</a:t>
            </a:r>
            <a:r>
              <a:rPr lang="en-IN" dirty="0"/>
              <a:t> less than symbol V greater than symbol and </a:t>
            </a:r>
            <a:r>
              <a:rPr lang="en-IN" dirty="0" err="1"/>
              <a:t>java.until.concurrent.RecursiveAction</a:t>
            </a:r>
            <a:r>
              <a:rPr lang="en-IN" dirty="0"/>
              <a:t> less than symbol V greater than symbol leading to </a:t>
            </a:r>
            <a:r>
              <a:rPr lang="en-IN" dirty="0" err="1"/>
              <a:t>java.util.concurrent.ForkJoinTask</a:t>
            </a:r>
            <a:r>
              <a:rPr lang="en-IN" dirty="0"/>
              <a:t> less than symbol V greater than symbol which further leads to the interface </a:t>
            </a:r>
            <a:r>
              <a:rPr lang="en-IN" dirty="0" err="1"/>
              <a:t>javautiLconcurrent.Future</a:t>
            </a:r>
            <a:r>
              <a:rPr lang="en-IN" dirty="0"/>
              <a:t> less than symbol V greater than symbol. The codes and description for interface </a:t>
            </a:r>
            <a:r>
              <a:rPr lang="en-IN" dirty="0" err="1"/>
              <a:t>javautiLconcurrent.Future</a:t>
            </a:r>
            <a:r>
              <a:rPr lang="en-IN" dirty="0"/>
              <a:t> less than symbol V greater than symbol are as follows.</a:t>
            </a:r>
          </a:p>
          <a:p>
            <a:r>
              <a:rPr lang="en-IN" dirty="0"/>
              <a:t>+cancel left parenthesis interrupt colon  </a:t>
            </a:r>
            <a:r>
              <a:rPr lang="en-IN" dirty="0" err="1"/>
              <a:t>boolean</a:t>
            </a:r>
            <a:r>
              <a:rPr lang="en-IN" dirty="0"/>
              <a:t> right parenthesis  colon  Boolean. Attempts to cancel this task.</a:t>
            </a:r>
          </a:p>
          <a:p>
            <a:r>
              <a:rPr lang="en-IN" dirty="0"/>
              <a:t>+get left parenthesis  right parenthesis  colon  V. Waits if needed for the computation to complete and returns the result.</a:t>
            </a:r>
          </a:p>
          <a:p>
            <a:r>
              <a:rPr lang="en-IN" dirty="0"/>
              <a:t>+</a:t>
            </a:r>
            <a:r>
              <a:rPr lang="en-IN" dirty="0" err="1"/>
              <a:t>isDone</a:t>
            </a:r>
            <a:r>
              <a:rPr lang="en-IN" dirty="0"/>
              <a:t> left parenthesis  right parenthesis  colon  Boolean. Returns true if this task is completed.</a:t>
            </a:r>
          </a:p>
          <a:p>
            <a:r>
              <a:rPr lang="en-IN" dirty="0"/>
              <a:t>The codes and descriptions for </a:t>
            </a:r>
            <a:r>
              <a:rPr lang="en-IN" dirty="0" err="1"/>
              <a:t>java.util.concurrent.ForkJoinTask</a:t>
            </a:r>
            <a:r>
              <a:rPr lang="en-IN" dirty="0"/>
              <a:t> less than symbol V greater than symbol are as follows.</a:t>
            </a:r>
          </a:p>
          <a:p>
            <a:r>
              <a:rPr lang="en-IN" dirty="0"/>
              <a:t>+adapt  left parenthesis Runnable task right parenthesis   colon  </a:t>
            </a:r>
            <a:r>
              <a:rPr lang="en-IN" dirty="0" err="1"/>
              <a:t>ForkJoinTask</a:t>
            </a:r>
            <a:r>
              <a:rPr lang="en-IN" dirty="0"/>
              <a:t> less than symbol V greater than symbol. Returns a </a:t>
            </a:r>
            <a:r>
              <a:rPr lang="en-IN" dirty="0" err="1"/>
              <a:t>ForkJoi</a:t>
            </a:r>
            <a:r>
              <a:rPr lang="en-IN" dirty="0"/>
              <a:t> </a:t>
            </a:r>
            <a:r>
              <a:rPr lang="en-IN" dirty="0" err="1"/>
              <a:t>nTask</a:t>
            </a:r>
            <a:r>
              <a:rPr lang="en-IN" dirty="0"/>
              <a:t> from a runnable task.</a:t>
            </a:r>
          </a:p>
          <a:p>
            <a:r>
              <a:rPr lang="en-IN" dirty="0"/>
              <a:t>+fork left parenthesis  right parenthesis   colon  </a:t>
            </a:r>
            <a:r>
              <a:rPr lang="en-IN" dirty="0" err="1"/>
              <a:t>ForkJoinTask</a:t>
            </a:r>
            <a:r>
              <a:rPr lang="en-IN" dirty="0"/>
              <a:t> less than symbol V greater than symbol. Arranges asynchronous execution of the task.</a:t>
            </a:r>
          </a:p>
          <a:p>
            <a:r>
              <a:rPr lang="en-IN" dirty="0"/>
              <a:t>+join left parenthesis  right parenthesis  colon  V. Returns the result of computations when it is done.</a:t>
            </a:r>
          </a:p>
          <a:p>
            <a:r>
              <a:rPr lang="en-IN" dirty="0"/>
              <a:t>+invoke left parenthesis  right parenthesis   colon  V. Performs the task and awaits for its completion, and returns its result.</a:t>
            </a:r>
          </a:p>
          <a:p>
            <a:r>
              <a:rPr lang="en-IN" dirty="0"/>
              <a:t>+</a:t>
            </a:r>
            <a:r>
              <a:rPr lang="en-IN" dirty="0" err="1"/>
              <a:t>invokeAll</a:t>
            </a:r>
            <a:r>
              <a:rPr lang="en-IN" dirty="0"/>
              <a:t> left parenthesis tasks. Forks the given tasks and returns when all tasks are completed.</a:t>
            </a:r>
          </a:p>
          <a:p>
            <a:r>
              <a:rPr lang="en-IN" dirty="0"/>
              <a:t>The codes and descriptions for </a:t>
            </a:r>
            <a:r>
              <a:rPr lang="en-IN" dirty="0" err="1"/>
              <a:t>ForkJoinTask</a:t>
            </a:r>
            <a:r>
              <a:rPr lang="en-IN" dirty="0"/>
              <a:t> less than symbol question mark greater than symbol  right parenthesis  colon  void  </a:t>
            </a:r>
          </a:p>
          <a:p>
            <a:r>
              <a:rPr lang="en-IN" dirty="0"/>
              <a:t>Hash compute left parenthesis  right parenthesis  colon  void. Defines how task is performed.</a:t>
            </a:r>
          </a:p>
          <a:p>
            <a:r>
              <a:rPr lang="en-IN" dirty="0"/>
              <a:t>The codes and descriptions for </a:t>
            </a:r>
            <a:r>
              <a:rPr lang="en-IN" dirty="0" err="1"/>
              <a:t>java.util.concurrent.RecursiveTask</a:t>
            </a:r>
            <a:r>
              <a:rPr lang="en-IN" dirty="0"/>
              <a:t> less than symbol V greater than symbol are as follows.</a:t>
            </a:r>
          </a:p>
          <a:p>
            <a:r>
              <a:rPr lang="en-IN" dirty="0"/>
              <a:t>Hash compute left parenthesis  right parenthesis  colon  V. Defines how task is performed. Return the value after the task is completed.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9921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err="1">
                <a:solidFill>
                  <a:schemeClr val="dk1"/>
                </a:solidFill>
                <a:effectLst/>
                <a:latin typeface="Arial"/>
                <a:ea typeface="Arial"/>
                <a:cs typeface="Arial"/>
                <a:sym typeface="Arial"/>
              </a:rPr>
              <a:t>ParallelMergeSort</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3"/>
              </a:rPr>
              <a:t>https://liveexample.pearsoncmg.com/html/ParallelMergeSort.html</a:t>
            </a:r>
            <a:endParaRPr lang="en-IN" sz="1200" b="0" i="0" u="none" strike="noStrike" kern="1200" cap="none" dirty="0">
              <a:solidFill>
                <a:schemeClr val="dk1"/>
              </a:solidFill>
              <a:effectLst/>
              <a:latin typeface="Arial"/>
              <a:ea typeface="Arial"/>
              <a:cs typeface="Arial"/>
              <a:sym typeface="Arial"/>
            </a:endParaRPr>
          </a:p>
          <a:p>
            <a:r>
              <a:rPr lang="en-US" sz="1200" b="0" i="0" u="none" strike="noStrike" kern="1200" cap="none" dirty="0" err="1">
                <a:solidFill>
                  <a:schemeClr val="dk1"/>
                </a:solidFill>
                <a:effectLst/>
                <a:latin typeface="Arial"/>
                <a:ea typeface="Arial"/>
                <a:cs typeface="Arial"/>
                <a:sym typeface="Arial"/>
              </a:rPr>
              <a:t>ParallelMax</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4"/>
              </a:rPr>
              <a:t>https://liveexample.pearsoncmg.com/html/ParallelMax.html</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54896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codes and descriptions for </a:t>
            </a:r>
            <a:r>
              <a:rPr lang="en-IN" dirty="0" err="1"/>
              <a:t>ava.lang.Thread</a:t>
            </a:r>
            <a:r>
              <a:rPr lang="en-IN" dirty="0"/>
              <a:t> are as follows.</a:t>
            </a:r>
          </a:p>
          <a:p>
            <a:r>
              <a:rPr lang="en-IN" dirty="0"/>
              <a:t>+Thread left parenthesis right parenthesis. Creates an empty thread.</a:t>
            </a:r>
          </a:p>
          <a:p>
            <a:r>
              <a:rPr lang="en-IN" dirty="0"/>
              <a:t>+Thread left parenthesis task colon Runnable right parenthesis. Creates a thread for a specified task.</a:t>
            </a:r>
          </a:p>
          <a:p>
            <a:r>
              <a:rPr lang="en-IN" dirty="0"/>
              <a:t>+start left parenthesis right parenthesis colon void. Starts the thread that causes the run O method to be invoked by the JVM.</a:t>
            </a:r>
          </a:p>
          <a:p>
            <a:r>
              <a:rPr lang="en-IN" dirty="0"/>
              <a:t>+</a:t>
            </a:r>
            <a:r>
              <a:rPr lang="en-IN" dirty="0" err="1"/>
              <a:t>isAlive</a:t>
            </a:r>
            <a:r>
              <a:rPr lang="en-IN" dirty="0"/>
              <a:t> left parenthesis right parenthesis colon Boolean. Tests whether the thread is currently running.</a:t>
            </a:r>
          </a:p>
          <a:p>
            <a:r>
              <a:rPr lang="en-IN" dirty="0"/>
              <a:t>+</a:t>
            </a:r>
            <a:r>
              <a:rPr lang="en-IN" dirty="0" err="1"/>
              <a:t>setPriority</a:t>
            </a:r>
            <a:r>
              <a:rPr lang="en-IN" dirty="0"/>
              <a:t> left parenthesis p colon </a:t>
            </a:r>
            <a:r>
              <a:rPr lang="en-IN" dirty="0" err="1"/>
              <a:t>int</a:t>
            </a:r>
            <a:r>
              <a:rPr lang="en-IN" dirty="0"/>
              <a:t> right parenthesis colon void. Sets priority p (ranging from 1 to 10) for this thread.</a:t>
            </a:r>
          </a:p>
          <a:p>
            <a:r>
              <a:rPr lang="en-IN" dirty="0"/>
              <a:t>+join left parenthesis right parenthesis colon void. Waits for this thread to finish.</a:t>
            </a:r>
          </a:p>
          <a:p>
            <a:r>
              <a:rPr lang="en-IN" dirty="0"/>
              <a:t>+sleep left parenthesis </a:t>
            </a:r>
            <a:r>
              <a:rPr lang="en-IN" dirty="0" err="1"/>
              <a:t>millis</a:t>
            </a:r>
            <a:r>
              <a:rPr lang="en-IN" dirty="0"/>
              <a:t> colon long right parenthesis colon void. Puts a thread to sleep for a specified time in milliseconds.</a:t>
            </a:r>
          </a:p>
          <a:p>
            <a:r>
              <a:rPr lang="en-IN" dirty="0"/>
              <a:t>+yield left parenthesis right parenthesis colon void. Causes a thread to pause temporarily and allow other threads to execute.</a:t>
            </a:r>
          </a:p>
          <a:p>
            <a:r>
              <a:rPr lang="en-IN" dirty="0"/>
              <a:t>+interrupt left parenthesis right parenthesis colon void. Interrupts this thread.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14037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public void run left parenthesis right parenthesis left brace </a:t>
            </a:r>
          </a:p>
          <a:p>
            <a:r>
              <a:rPr lang="en-IN" dirty="0"/>
              <a:t>Thread thread4 = new Thread left parenthesis </a:t>
            </a:r>
          </a:p>
          <a:p>
            <a:r>
              <a:rPr lang="en-IN" dirty="0"/>
              <a:t>new </a:t>
            </a:r>
            <a:r>
              <a:rPr lang="en-IN" dirty="0" err="1"/>
              <a:t>PrintChar</a:t>
            </a:r>
            <a:r>
              <a:rPr lang="en-IN" dirty="0"/>
              <a:t> left parenthesis c, 40 right parenthesis right parenthesis semi colon </a:t>
            </a:r>
          </a:p>
          <a:p>
            <a:r>
              <a:rPr lang="en-IN" dirty="0"/>
              <a:t> thread4.start left parenthesis right parenthesis semi colon </a:t>
            </a:r>
          </a:p>
          <a:p>
            <a:r>
              <a:rPr lang="en-IN" dirty="0"/>
              <a:t> try left brace </a:t>
            </a:r>
          </a:p>
          <a:p>
            <a:r>
              <a:rPr lang="en-IN" dirty="0"/>
              <a:t> for left parenthesis </a:t>
            </a:r>
            <a:r>
              <a:rPr lang="en-IN" dirty="0" err="1"/>
              <a:t>int</a:t>
            </a:r>
            <a:r>
              <a:rPr lang="en-IN" dirty="0"/>
              <a:t> </a:t>
            </a:r>
            <a:r>
              <a:rPr lang="en-IN" dirty="0" err="1"/>
              <a:t>i</a:t>
            </a:r>
            <a:r>
              <a:rPr lang="en-IN" dirty="0"/>
              <a:t> = 1 semi colon </a:t>
            </a:r>
            <a:r>
              <a:rPr lang="en-IN" dirty="0" err="1"/>
              <a:t>i</a:t>
            </a:r>
            <a:r>
              <a:rPr lang="en-IN" dirty="0"/>
              <a:t> &lt;= </a:t>
            </a:r>
            <a:r>
              <a:rPr lang="en-IN" dirty="0" err="1"/>
              <a:t>lastNum</a:t>
            </a:r>
            <a:r>
              <a:rPr lang="en-IN" dirty="0"/>
              <a:t> semi colon </a:t>
            </a:r>
            <a:r>
              <a:rPr lang="en-IN" dirty="0" err="1"/>
              <a:t>i</a:t>
            </a:r>
            <a:r>
              <a:rPr lang="en-IN" dirty="0"/>
              <a:t>++ right parenthesis left brace </a:t>
            </a:r>
          </a:p>
          <a:p>
            <a:r>
              <a:rPr lang="en-IN" dirty="0"/>
              <a:t> </a:t>
            </a:r>
            <a:r>
              <a:rPr lang="en-IN" dirty="0" err="1"/>
              <a:t>System.out.print</a:t>
            </a:r>
            <a:r>
              <a:rPr lang="en-IN" dirty="0"/>
              <a:t> left parenthesis double quotation marks double quotation marks + </a:t>
            </a:r>
            <a:r>
              <a:rPr lang="en-IN" dirty="0" err="1"/>
              <a:t>i</a:t>
            </a:r>
            <a:r>
              <a:rPr lang="en-IN" dirty="0"/>
              <a:t> right parenthesis semi colon </a:t>
            </a:r>
          </a:p>
          <a:p>
            <a:r>
              <a:rPr lang="en-IN" dirty="0"/>
              <a:t> if left parenthesis </a:t>
            </a:r>
            <a:r>
              <a:rPr lang="en-IN" dirty="0" err="1"/>
              <a:t>i</a:t>
            </a:r>
            <a:r>
              <a:rPr lang="en-IN" dirty="0"/>
              <a:t> == 50 right parenthesis thread4.join left parenthesis right parenthesis semi colon </a:t>
            </a:r>
          </a:p>
          <a:p>
            <a:r>
              <a:rPr lang="en-IN" dirty="0"/>
              <a:t> right brace </a:t>
            </a:r>
          </a:p>
          <a:p>
            <a:r>
              <a:rPr lang="en-IN" dirty="0"/>
              <a:t> right brace </a:t>
            </a:r>
          </a:p>
          <a:p>
            <a:r>
              <a:rPr lang="en-IN" dirty="0"/>
              <a:t> catch left parenthesis </a:t>
            </a:r>
            <a:r>
              <a:rPr lang="en-IN" dirty="0" err="1"/>
              <a:t>InterruptedException</a:t>
            </a:r>
            <a:r>
              <a:rPr lang="en-IN" dirty="0"/>
              <a:t> ex right parenthesis left brace </a:t>
            </a:r>
          </a:p>
          <a:p>
            <a:r>
              <a:rPr lang="en-IN" dirty="0"/>
              <a:t> right brace </a:t>
            </a:r>
          </a:p>
          <a:p>
            <a:r>
              <a:rPr lang="en-IN" dirty="0"/>
              <a:t> A diagram shows a box with text, </a:t>
            </a:r>
            <a:r>
              <a:rPr lang="en-IN" dirty="0" err="1"/>
              <a:t>printA.join</a:t>
            </a:r>
            <a:r>
              <a:rPr lang="en-IN" dirty="0"/>
              <a:t> left parenthesis right parenthesis. An arrow pointing downward form the box is </a:t>
            </a:r>
            <a:r>
              <a:rPr lang="en-IN" dirty="0" err="1"/>
              <a:t>labeled</a:t>
            </a:r>
            <a:r>
              <a:rPr lang="en-IN" dirty="0"/>
              <a:t>, wait for </a:t>
            </a:r>
            <a:r>
              <a:rPr lang="en-IN" dirty="0" err="1"/>
              <a:t>printA</a:t>
            </a:r>
            <a:r>
              <a:rPr lang="en-IN" dirty="0"/>
              <a:t> to finish. To the right is an arrow pointing from thread </a:t>
            </a:r>
            <a:r>
              <a:rPr lang="en-IN" dirty="0" err="1"/>
              <a:t>printA</a:t>
            </a:r>
            <a:r>
              <a:rPr lang="en-IN" dirty="0"/>
              <a:t> to </a:t>
            </a:r>
            <a:r>
              <a:rPr lang="en-IN" dirty="0" err="1"/>
              <a:t>printA</a:t>
            </a:r>
            <a:r>
              <a:rPr lang="en-IN" dirty="0"/>
              <a:t> finished. An arrow points from </a:t>
            </a:r>
            <a:r>
              <a:rPr lang="en-IN" dirty="0" err="1"/>
              <a:t>printA</a:t>
            </a:r>
            <a:r>
              <a:rPr lang="en-IN" dirty="0"/>
              <a:t> finished to the box.</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1752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FlashText</a:t>
            </a:r>
            <a:r>
              <a:rPr lang="en-IN" dirty="0"/>
              <a:t>: </a:t>
            </a:r>
            <a:r>
              <a:rPr lang="en-IN" sz="1200" b="0" i="0" u="sng" strike="noStrike" kern="1200" cap="none" dirty="0">
                <a:solidFill>
                  <a:schemeClr val="dk1"/>
                </a:solidFill>
                <a:effectLst/>
                <a:latin typeface="Arial"/>
                <a:ea typeface="Arial"/>
                <a:cs typeface="Arial"/>
                <a:sym typeface="Arial"/>
                <a:hlinkClick r:id="rId3"/>
              </a:rPr>
              <a:t>https://liveexample.pearsoncmg.com/html/FlashText.html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3768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code and description for the interface </a:t>
            </a:r>
            <a:r>
              <a:rPr lang="en-IN" dirty="0" err="1"/>
              <a:t>java.utaconcurrent.Executor</a:t>
            </a:r>
            <a:r>
              <a:rPr lang="en-IN" dirty="0"/>
              <a:t> are as follows.</a:t>
            </a:r>
          </a:p>
          <a:p>
            <a:r>
              <a:rPr lang="en-IN" dirty="0"/>
              <a:t>+execute left parenthesis Runnable object right parenthesis colon void. Executes the runnable task.</a:t>
            </a:r>
          </a:p>
          <a:p>
            <a:r>
              <a:rPr lang="en-IN" dirty="0"/>
              <a:t>The codes and descriptions for the interface </a:t>
            </a:r>
            <a:r>
              <a:rPr lang="en-IN" dirty="0" err="1"/>
              <a:t>java.util.concurrent.ExecutorServi</a:t>
            </a:r>
            <a:r>
              <a:rPr lang="en-IN" dirty="0"/>
              <a:t> are as follows.</a:t>
            </a:r>
          </a:p>
          <a:p>
            <a:r>
              <a:rPr lang="en-IN" dirty="0"/>
              <a:t>+shutdown0 colon void. Shuts down the executor, but allows the tasks in the executor to complete. Once shut down, it cannot accept new tasks.</a:t>
            </a:r>
          </a:p>
          <a:p>
            <a:r>
              <a:rPr lang="en-IN" dirty="0"/>
              <a:t>+</a:t>
            </a:r>
            <a:r>
              <a:rPr lang="en-IN" dirty="0" err="1"/>
              <a:t>shutdownNow</a:t>
            </a:r>
            <a:r>
              <a:rPr lang="en-IN" dirty="0"/>
              <a:t> left parenthesis right parenthesis colon List less than symbol Runnable greater than symbol. Shuts down the executor immediately even though there are unfinished threads in the pool. Returns a list of unfinished tasks.</a:t>
            </a:r>
          </a:p>
          <a:p>
            <a:r>
              <a:rPr lang="en-IN" dirty="0"/>
              <a:t>+</a:t>
            </a:r>
            <a:r>
              <a:rPr lang="en-IN" dirty="0" err="1"/>
              <a:t>isShutdown</a:t>
            </a:r>
            <a:r>
              <a:rPr lang="en-IN" dirty="0"/>
              <a:t> left parenthesis right parenthesis colon Boolean. Returns true if the executor has been shut down.</a:t>
            </a:r>
          </a:p>
          <a:p>
            <a:r>
              <a:rPr lang="en-IN" dirty="0"/>
              <a:t>+</a:t>
            </a:r>
            <a:r>
              <a:rPr lang="en-IN" dirty="0" err="1"/>
              <a:t>i</a:t>
            </a:r>
            <a:r>
              <a:rPr lang="en-IN" dirty="0"/>
              <a:t> </a:t>
            </a:r>
            <a:r>
              <a:rPr lang="en-IN" dirty="0" err="1"/>
              <a:t>sTerminated</a:t>
            </a:r>
            <a:r>
              <a:rPr lang="en-IN" dirty="0"/>
              <a:t> left parenthesis right parenthesis colon </a:t>
            </a:r>
            <a:r>
              <a:rPr lang="en-IN" dirty="0" err="1"/>
              <a:t>boolean</a:t>
            </a:r>
            <a:r>
              <a:rPr lang="en-IN" dirty="0"/>
              <a:t>. Returns true if all tasks in the pool are terminated.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5404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a:t>
            </a:r>
            <a:r>
              <a:rPr lang="en-IN" altLang="en-US" sz="1200" dirty="0" err="1"/>
              <a:t>newFixedThreadPool</a:t>
            </a:r>
            <a:r>
              <a:rPr lang="en-IN" altLang="en-US" sz="1200" dirty="0"/>
              <a:t> left parenthesis </a:t>
            </a:r>
            <a:r>
              <a:rPr lang="en-IN" altLang="en-US" sz="1200" dirty="0" err="1"/>
              <a:t>numberOfThreads</a:t>
            </a:r>
            <a:r>
              <a:rPr lang="en-IN" altLang="en-US" sz="1200" dirty="0"/>
              <a:t> colon </a:t>
            </a:r>
            <a:r>
              <a:rPr lang="en-IN" altLang="en-US" sz="1200" dirty="0" err="1"/>
              <a:t>int</a:t>
            </a:r>
            <a:r>
              <a:rPr lang="en-IN" altLang="en-US" sz="1200" dirty="0"/>
              <a:t> right parenthesis colon </a:t>
            </a:r>
            <a:r>
              <a:rPr lang="en-IN" altLang="en-US" sz="1200" dirty="0" err="1"/>
              <a:t>ExecutorService</a:t>
            </a:r>
            <a:r>
              <a:rPr lang="en-IN" altLang="en-US" sz="1200" dirty="0"/>
              <a:t>. Creates a thread pool with a fixed number of threads executing concurrently. A thread may be reused to execute another task after its current task is finished.</a:t>
            </a:r>
          </a:p>
          <a:p>
            <a:pPr marL="0" marR="0" lvl="0" indent="0" algn="l" defTabSz="457200" rtl="0" eaLnBrk="1" fontAlgn="auto" latinLnBrk="0" hangingPunct="1">
              <a:lnSpc>
                <a:spcPct val="100000"/>
              </a:lnSpc>
              <a:spcBef>
                <a:spcPts val="0"/>
              </a:spcBef>
              <a:spcAft>
                <a:spcPts val="0"/>
              </a:spcAft>
              <a:buClrTx/>
              <a:buSzTx/>
              <a:buFontTx/>
              <a:buNone/>
              <a:tabLst/>
              <a:defRPr/>
            </a:pPr>
            <a:r>
              <a:rPr lang="en-IN" altLang="en-US" sz="1200" dirty="0"/>
              <a:t>+</a:t>
            </a:r>
            <a:r>
              <a:rPr lang="en-IN" altLang="en-US" sz="1200" dirty="0" err="1"/>
              <a:t>newCachedThreadPool</a:t>
            </a:r>
            <a:r>
              <a:rPr lang="en-IN" altLang="en-US" sz="1200" dirty="0"/>
              <a:t> 0 colon </a:t>
            </a:r>
            <a:r>
              <a:rPr lang="en-IN" altLang="en-US" sz="1200" dirty="0" err="1"/>
              <a:t>ExecutorService</a:t>
            </a:r>
            <a:r>
              <a:rPr lang="en-IN" altLang="en-US" sz="1200" dirty="0"/>
              <a:t>. Creates a thread pool that creates new threads as needed, but will reuse previously constructed threads when they are available.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dirty="0" err="1">
                <a:solidFill>
                  <a:schemeClr val="dk1"/>
                </a:solidFill>
                <a:effectLst/>
                <a:latin typeface="Arial"/>
                <a:ea typeface="Arial"/>
                <a:cs typeface="Arial"/>
                <a:sym typeface="Arial"/>
              </a:rPr>
              <a:t>ExecutorDemo</a:t>
            </a:r>
            <a:r>
              <a:rPr lang="en-IN" sz="1200" b="0" i="0" u="none" strike="noStrike" kern="1200" cap="none" dirty="0">
                <a:solidFill>
                  <a:schemeClr val="dk1"/>
                </a:solidFill>
                <a:effectLst/>
                <a:latin typeface="Arial"/>
                <a:ea typeface="Arial"/>
                <a:cs typeface="Arial"/>
                <a:sym typeface="Arial"/>
              </a:rPr>
              <a:t>: </a:t>
            </a:r>
            <a:r>
              <a:rPr lang="en-IN" sz="1200" b="0" i="0" u="sng" strike="noStrike" kern="1200" cap="none" dirty="0">
                <a:solidFill>
                  <a:schemeClr val="dk1"/>
                </a:solidFill>
                <a:effectLst/>
                <a:latin typeface="Arial"/>
                <a:ea typeface="Arial"/>
                <a:cs typeface="Arial"/>
                <a:sym typeface="Arial"/>
                <a:hlinkClick r:id="rId3"/>
              </a:rPr>
              <a:t>https://liveexample.pearsoncmg.com/html/ExecutorDemo.html</a:t>
            </a:r>
            <a:endParaRPr lang="en-US" altLang="en-US" sz="120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7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Row 1. 1, 0, </a:t>
            </a:r>
            <a:r>
              <a:rPr lang="en-IN" dirty="0" err="1"/>
              <a:t>newBalance</a:t>
            </a:r>
            <a:r>
              <a:rPr lang="en-IN" dirty="0"/>
              <a:t> =bank getBalance0 + 1, blank.</a:t>
            </a:r>
          </a:p>
          <a:p>
            <a:r>
              <a:rPr lang="en-IN" dirty="0"/>
              <a:t>Row 2. 2, 0, blank, bank </a:t>
            </a:r>
            <a:r>
              <a:rPr lang="en-IN" dirty="0" err="1"/>
              <a:t>setBalance</a:t>
            </a:r>
            <a:r>
              <a:rPr lang="en-IN" dirty="0"/>
              <a:t> left parenthesis </a:t>
            </a:r>
            <a:r>
              <a:rPr lang="en-IN" dirty="0" err="1"/>
              <a:t>newBalance</a:t>
            </a:r>
            <a:r>
              <a:rPr lang="en-IN" dirty="0"/>
              <a:t> right parenthesis.</a:t>
            </a:r>
          </a:p>
          <a:p>
            <a:r>
              <a:rPr lang="en-IN" dirty="0"/>
              <a:t>Row 3. 3 1, </a:t>
            </a:r>
            <a:r>
              <a:rPr lang="en-IN" dirty="0" err="1"/>
              <a:t>newBalance</a:t>
            </a:r>
            <a:r>
              <a:rPr lang="en-IN" dirty="0"/>
              <a:t> = bank </a:t>
            </a:r>
            <a:r>
              <a:rPr lang="en-IN" dirty="0" err="1"/>
              <a:t>getBalance</a:t>
            </a:r>
            <a:r>
              <a:rPr lang="en-IN" dirty="0"/>
              <a:t> left parenthesis right parenthesis + 1, blank.</a:t>
            </a:r>
          </a:p>
          <a:p>
            <a:r>
              <a:rPr lang="en-IN" dirty="0"/>
              <a:t>Row 4. 4, 1, blank, banks </a:t>
            </a:r>
            <a:r>
              <a:rPr lang="en-IN" dirty="0" err="1"/>
              <a:t>etBalance</a:t>
            </a:r>
            <a:r>
              <a:rPr lang="en-IN" dirty="0"/>
              <a:t> left parenthesis </a:t>
            </a:r>
            <a:r>
              <a:rPr lang="en-IN" dirty="0" err="1"/>
              <a:t>newBalance</a:t>
            </a:r>
            <a:r>
              <a:rPr lang="en-IN" dirty="0"/>
              <a:t> right parenthesis.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4223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https://liveexample.pearsoncmg.com/html/FlashText.htm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liveexample.pearsoncmg.com/html/ExecutorDemo.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hyperlink" Target="https://liveexample.pearsoncmg.com/html/AccountWithoutSync.html" TargetMode="Externa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iveexample.pearsoncmg.com/html/AccountWithSyncUsingLock.html"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hyperlink" Target="https://liveexample.pearsoncmg.com/html/ThreadCooperation.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liveexample.pearsoncmg.com/html/ConsumerProducer.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liveexample.pearsoncmg.com/html/ConsumerProducerUsingBlockingQueue.html"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liveexample.pearsoncmg.com/html/ParallelMergeSort.html"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liveexample.pearsoncmg.com/html/ParallelMa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3" Type="http://schemas.openxmlformats.org/officeDocument/2006/relationships/hyperlink" Target="https://liveexample.pearsoncmg.com/html/TaskThreadDemo.html"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199" y="143692"/>
            <a:ext cx="8229601" cy="987333"/>
          </a:xfrm>
        </p:spPr>
        <p:txBody>
          <a:bodyPr anchor="ctr"/>
          <a:lstStyle/>
          <a:p>
            <a:r>
              <a:rPr lang="en-US" sz="32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Twelfth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32</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US" altLang="en-US" sz="2400" dirty="0"/>
              <a:t>Multithreading and Parallel Programming</a:t>
            </a:r>
            <a:endParaRPr lang="en-US" dirty="0"/>
          </a:p>
        </p:txBody>
      </p:sp>
      <p:pic>
        <p:nvPicPr>
          <p:cNvPr id="7" name="Picture 6" descr="Front Cover: Introduction to Java Programming and Data Structures Twelfth Edition by Liang.">
            <a:extLst>
              <a:ext uri="{FF2B5EF4-FFF2-40B4-BE49-F238E27FC236}">
                <a16:creationId xmlns:a16="http://schemas.microsoft.com/office/drawing/2014/main" id="{5F16D7D7-ECE6-4B8A-A1F3-15ADBADE58C8}"/>
              </a:ext>
            </a:extLst>
          </p:cNvPr>
          <p:cNvPicPr>
            <a:picLocks noChangeAspect="1"/>
          </p:cNvPicPr>
          <p:nvPr/>
        </p:nvPicPr>
        <p:blipFill>
          <a:blip r:embed="rId3"/>
          <a:stretch>
            <a:fillRect/>
          </a:stretch>
        </p:blipFill>
        <p:spPr>
          <a:xfrm>
            <a:off x="591091" y="1697633"/>
            <a:ext cx="3776850" cy="4523213"/>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2020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019-27A6-475D-B57C-4A7F70C92DAA}"/>
              </a:ext>
            </a:extLst>
          </p:cNvPr>
          <p:cNvSpPr>
            <a:spLocks noGrp="1"/>
          </p:cNvSpPr>
          <p:nvPr>
            <p:ph type="title"/>
          </p:nvPr>
        </p:nvSpPr>
        <p:spPr/>
        <p:txBody>
          <a:bodyPr/>
          <a:lstStyle/>
          <a:p>
            <a:r>
              <a:rPr lang="en-US" altLang="en-US" dirty="0"/>
              <a:t>The join() Method</a:t>
            </a:r>
            <a:endParaRPr lang="en-IN" sz="3400" dirty="0"/>
          </a:p>
        </p:txBody>
      </p:sp>
      <p:sp>
        <p:nvSpPr>
          <p:cNvPr id="3" name="Content Placeholder 2">
            <a:extLst>
              <a:ext uri="{FF2B5EF4-FFF2-40B4-BE49-F238E27FC236}">
                <a16:creationId xmlns:a16="http://schemas.microsoft.com/office/drawing/2014/main" id="{71641B74-FBBC-43BA-BEF5-BA74DE07551C}"/>
              </a:ext>
            </a:extLst>
          </p:cNvPr>
          <p:cNvSpPr>
            <a:spLocks noGrp="1"/>
          </p:cNvSpPr>
          <p:nvPr>
            <p:ph sz="quarter" idx="13"/>
          </p:nvPr>
        </p:nvSpPr>
        <p:spPr>
          <a:xfrm>
            <a:off x="457200" y="1552574"/>
            <a:ext cx="8336280" cy="1038226"/>
          </a:xfrm>
        </p:spPr>
        <p:txBody>
          <a:bodyPr/>
          <a:lstStyle/>
          <a:p>
            <a:pPr marL="0" indent="0">
              <a:lnSpc>
                <a:spcPct val="90000"/>
              </a:lnSpc>
              <a:spcBef>
                <a:spcPct val="0"/>
              </a:spcBef>
              <a:buFont typeface="Monotype Sorts"/>
              <a:buNone/>
            </a:pPr>
            <a:r>
              <a:rPr lang="en-US" altLang="en-US" sz="2200" dirty="0">
                <a:cs typeface="Times New Roman" panose="02020603050405020304" pitchFamily="18" charset="0"/>
              </a:rPr>
              <a:t>You can use the join() method to force one thread to wait for another thread to finish. For example, suppose you modify the code in Lines 53-57 in TaskThreadDemo.java as follows:</a:t>
            </a:r>
          </a:p>
        </p:txBody>
      </p:sp>
      <p:pic>
        <p:nvPicPr>
          <p:cNvPr id="8" name="Content Placeholder 7" descr="A code block as follows. For long description in Notes pane, press F6.">
            <a:extLst>
              <a:ext uri="{FF2B5EF4-FFF2-40B4-BE49-F238E27FC236}">
                <a16:creationId xmlns:a16="http://schemas.microsoft.com/office/drawing/2014/main" id="{14DEC876-E928-4156-B6E7-37313B8EFACE}"/>
              </a:ext>
            </a:extLst>
          </p:cNvPr>
          <p:cNvPicPr>
            <a:picLocks noGrp="1" noChangeAspect="1"/>
          </p:cNvPicPr>
          <p:nvPr>
            <p:ph sz="quarter" idx="14"/>
          </p:nvPr>
        </p:nvPicPr>
        <p:blipFill>
          <a:blip r:embed="rId3"/>
          <a:stretch>
            <a:fillRect/>
          </a:stretch>
        </p:blipFill>
        <p:spPr>
          <a:xfrm>
            <a:off x="560437" y="2825066"/>
            <a:ext cx="7793981" cy="2589522"/>
          </a:xfrm>
          <a:prstGeom prst="rect">
            <a:avLst/>
          </a:prstGeom>
        </p:spPr>
      </p:pic>
      <p:sp>
        <p:nvSpPr>
          <p:cNvPr id="5" name="Content Placeholder 4">
            <a:extLst>
              <a:ext uri="{FF2B5EF4-FFF2-40B4-BE49-F238E27FC236}">
                <a16:creationId xmlns:a16="http://schemas.microsoft.com/office/drawing/2014/main" id="{CC460DB5-5C66-4EB5-BB49-42E775D4922A}"/>
              </a:ext>
            </a:extLst>
          </p:cNvPr>
          <p:cNvSpPr>
            <a:spLocks noGrp="1"/>
          </p:cNvSpPr>
          <p:nvPr>
            <p:ph sz="quarter" idx="15"/>
          </p:nvPr>
        </p:nvSpPr>
        <p:spPr>
          <a:xfrm>
            <a:off x="457200" y="5648854"/>
            <a:ext cx="8275320" cy="455063"/>
          </a:xfrm>
        </p:spPr>
        <p:txBody>
          <a:bodyPr/>
          <a:lstStyle/>
          <a:p>
            <a:pPr>
              <a:lnSpc>
                <a:spcPct val="90000"/>
              </a:lnSpc>
              <a:spcBef>
                <a:spcPct val="0"/>
              </a:spcBef>
              <a:buFont typeface="Monotype Sorts"/>
              <a:buNone/>
            </a:pPr>
            <a:r>
              <a:rPr lang="en-US" altLang="en-US" sz="2200" dirty="0">
                <a:cs typeface="Times New Roman" panose="02020603050405020304" pitchFamily="18" charset="0"/>
              </a:rPr>
              <a:t>The numbers after 50 are printed after thread </a:t>
            </a:r>
            <a:r>
              <a:rPr lang="en-US" altLang="en-US" sz="2200" dirty="0" err="1">
                <a:cs typeface="Times New Roman" panose="02020603050405020304" pitchFamily="18" charset="0"/>
              </a:rPr>
              <a:t>printA</a:t>
            </a:r>
            <a:r>
              <a:rPr lang="en-US" altLang="en-US" sz="2200" dirty="0">
                <a:cs typeface="Times New Roman" panose="02020603050405020304" pitchFamily="18" charset="0"/>
              </a:rPr>
              <a:t> is finished.</a:t>
            </a:r>
          </a:p>
        </p:txBody>
      </p:sp>
    </p:spTree>
    <p:extLst>
      <p:ext uri="{BB962C8B-B14F-4D97-AF65-F5344CB8AC3E}">
        <p14:creationId xmlns:p14="http://schemas.microsoft.com/office/powerpoint/2010/main" val="984339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2A4BF-D982-4099-B0BF-EA29FC8F545A}"/>
              </a:ext>
            </a:extLst>
          </p:cNvPr>
          <p:cNvSpPr>
            <a:spLocks noGrp="1"/>
          </p:cNvSpPr>
          <p:nvPr>
            <p:ph type="title"/>
          </p:nvPr>
        </p:nvSpPr>
        <p:spPr/>
        <p:txBody>
          <a:bodyPr/>
          <a:lstStyle/>
          <a:p>
            <a:r>
              <a:rPr lang="en-IN" sz="3200" dirty="0" err="1"/>
              <a:t>isAlive</a:t>
            </a:r>
            <a:r>
              <a:rPr lang="en-IN" sz="3200" dirty="0"/>
              <a:t>(), interrupt(), and </a:t>
            </a:r>
            <a:r>
              <a:rPr lang="en-IN" sz="3200" dirty="0" err="1"/>
              <a:t>isInterrupted</a:t>
            </a:r>
            <a:r>
              <a:rPr lang="en-IN" sz="3200" dirty="0"/>
              <a:t>()</a:t>
            </a:r>
          </a:p>
        </p:txBody>
      </p:sp>
      <p:sp>
        <p:nvSpPr>
          <p:cNvPr id="3" name="Content Placeholder 2">
            <a:extLst>
              <a:ext uri="{FF2B5EF4-FFF2-40B4-BE49-F238E27FC236}">
                <a16:creationId xmlns:a16="http://schemas.microsoft.com/office/drawing/2014/main" id="{E06AA56E-3B8B-4FD9-B144-EA6C4E1B73B3}"/>
              </a:ext>
            </a:extLst>
          </p:cNvPr>
          <p:cNvSpPr>
            <a:spLocks noGrp="1"/>
          </p:cNvSpPr>
          <p:nvPr>
            <p:ph sz="quarter" idx="13"/>
          </p:nvPr>
        </p:nvSpPr>
        <p:spPr/>
        <p:txBody>
          <a:bodyPr/>
          <a:lstStyle/>
          <a:p>
            <a:pPr marL="0" indent="0">
              <a:buFont typeface="Monotype Sorts"/>
              <a:buNone/>
            </a:pPr>
            <a:r>
              <a:rPr lang="en-US" altLang="en-US" dirty="0">
                <a:cs typeface="Times New Roman" panose="02020603050405020304" pitchFamily="18" charset="0"/>
              </a:rPr>
              <a:t>The </a:t>
            </a:r>
            <a:r>
              <a:rPr lang="en-US" altLang="en-US" dirty="0" err="1">
                <a:cs typeface="Times New Roman" panose="02020603050405020304" pitchFamily="18" charset="0"/>
              </a:rPr>
              <a:t>isAlive</a:t>
            </a:r>
            <a:r>
              <a:rPr lang="en-US" altLang="en-US" dirty="0">
                <a:cs typeface="Times New Roman" panose="02020603050405020304" pitchFamily="18" charset="0"/>
              </a:rPr>
              <a:t>() method is used to find out the state of a thread. It returns true if a thread is in the Ready, Blocked, or Running state; it returns false if a thread is new and has not started or if it is finished.</a:t>
            </a:r>
          </a:p>
          <a:p>
            <a:pPr marL="0" indent="0">
              <a:buFont typeface="Monotype Sorts"/>
              <a:buNone/>
            </a:pPr>
            <a:r>
              <a:rPr lang="en-US" altLang="en-US" dirty="0">
                <a:cs typeface="Times New Roman" panose="02020603050405020304" pitchFamily="18" charset="0"/>
              </a:rPr>
              <a:t>The interrupt() method interrupts a thread in the following way: If a thread is currently in the Ready or Running state, its interrupted flag is set; if a thread is currently blocked, it is awakened and enters the Ready state, and an </a:t>
            </a:r>
            <a:r>
              <a:rPr lang="en-US" altLang="en-US" dirty="0" err="1">
                <a:cs typeface="Times New Roman" panose="02020603050405020304" pitchFamily="18" charset="0"/>
              </a:rPr>
              <a:t>java.io.InterruptedException</a:t>
            </a:r>
            <a:r>
              <a:rPr lang="en-US" altLang="en-US" dirty="0">
                <a:cs typeface="Times New Roman" panose="02020603050405020304" pitchFamily="18" charset="0"/>
              </a:rPr>
              <a:t> is thrown.</a:t>
            </a:r>
          </a:p>
          <a:p>
            <a:pPr marL="0" indent="0">
              <a:buFont typeface="Monotype Sorts"/>
              <a:buNone/>
            </a:pPr>
            <a:r>
              <a:rPr lang="en-US" altLang="en-US" dirty="0">
                <a:cs typeface="Times New Roman" panose="02020603050405020304" pitchFamily="18" charset="0"/>
              </a:rPr>
              <a:t>The </a:t>
            </a:r>
            <a:r>
              <a:rPr lang="en-US" altLang="en-US" dirty="0" err="1">
                <a:cs typeface="Times New Roman" panose="02020603050405020304" pitchFamily="18" charset="0"/>
              </a:rPr>
              <a:t>isInterrupt</a:t>
            </a:r>
            <a:r>
              <a:rPr lang="en-US" altLang="en-US" dirty="0">
                <a:cs typeface="Times New Roman" panose="02020603050405020304" pitchFamily="18" charset="0"/>
              </a:rPr>
              <a:t>() method tests whether the thread is interrupted.</a:t>
            </a:r>
          </a:p>
        </p:txBody>
      </p:sp>
    </p:spTree>
    <p:extLst>
      <p:ext uri="{BB962C8B-B14F-4D97-AF65-F5344CB8AC3E}">
        <p14:creationId xmlns:p14="http://schemas.microsoft.com/office/powerpoint/2010/main" val="689563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92AA-02BF-4A89-A318-63A024A7EE7A}"/>
              </a:ext>
            </a:extLst>
          </p:cNvPr>
          <p:cNvSpPr>
            <a:spLocks noGrp="1"/>
          </p:cNvSpPr>
          <p:nvPr>
            <p:ph type="title"/>
          </p:nvPr>
        </p:nvSpPr>
        <p:spPr/>
        <p:txBody>
          <a:bodyPr/>
          <a:lstStyle/>
          <a:p>
            <a:r>
              <a:rPr lang="en-IN" sz="3200" dirty="0"/>
              <a:t>The deprecated stop(), suspend(), and resume() Methods</a:t>
            </a:r>
          </a:p>
        </p:txBody>
      </p:sp>
      <p:sp>
        <p:nvSpPr>
          <p:cNvPr id="3" name="Content Placeholder 2">
            <a:extLst>
              <a:ext uri="{FF2B5EF4-FFF2-40B4-BE49-F238E27FC236}">
                <a16:creationId xmlns:a16="http://schemas.microsoft.com/office/drawing/2014/main" id="{168DEE1D-444E-402C-AD78-14D017DFF082}"/>
              </a:ext>
            </a:extLst>
          </p:cNvPr>
          <p:cNvSpPr>
            <a:spLocks noGrp="1"/>
          </p:cNvSpPr>
          <p:nvPr>
            <p:ph sz="quarter" idx="13"/>
          </p:nvPr>
        </p:nvSpPr>
        <p:spPr>
          <a:xfrm>
            <a:off x="457201" y="1554920"/>
            <a:ext cx="8122920" cy="4663335"/>
          </a:xfrm>
        </p:spPr>
        <p:txBody>
          <a:bodyPr/>
          <a:lstStyle/>
          <a:p>
            <a:pPr marL="432" indent="0">
              <a:buNone/>
            </a:pPr>
            <a:r>
              <a:rPr lang="en-US" altLang="en-US" b="1" dirty="0">
                <a:cs typeface="Times New Roman" panose="02020603050405020304" pitchFamily="18" charset="0"/>
              </a:rPr>
              <a:t>Note:</a:t>
            </a:r>
            <a:r>
              <a:rPr lang="en-US" altLang="en-US" dirty="0">
                <a:cs typeface="Times New Roman" panose="02020603050405020304" pitchFamily="18" charset="0"/>
              </a:rPr>
              <a:t> The Thread class also contains the stop(), suspend(), and resume() methods. As of Java 2, these methods are </a:t>
            </a:r>
            <a:r>
              <a:rPr lang="en-US" altLang="en-US" b="1" dirty="0">
                <a:cs typeface="Times New Roman" panose="02020603050405020304" pitchFamily="18" charset="0"/>
              </a:rPr>
              <a:t>deprecated</a:t>
            </a:r>
            <a:r>
              <a:rPr lang="en-US" altLang="en-US" dirty="0">
                <a:cs typeface="Times New Roman" panose="02020603050405020304" pitchFamily="18" charset="0"/>
              </a:rPr>
              <a:t> (or </a:t>
            </a:r>
            <a:r>
              <a:rPr lang="en-US" altLang="en-US" b="1" dirty="0">
                <a:cs typeface="Times New Roman" panose="02020603050405020304" pitchFamily="18" charset="0"/>
              </a:rPr>
              <a:t>outdated</a:t>
            </a:r>
            <a:r>
              <a:rPr lang="en-US" altLang="en-US" dirty="0">
                <a:cs typeface="Times New Roman" panose="02020603050405020304" pitchFamily="18" charset="0"/>
              </a:rPr>
              <a:t>) because they are known to be inherently unsafe. You should assign null to a Thread variable to indicate that it is stopped rather than use the stop() method.</a:t>
            </a:r>
          </a:p>
        </p:txBody>
      </p:sp>
    </p:spTree>
    <p:extLst>
      <p:ext uri="{BB962C8B-B14F-4D97-AF65-F5344CB8AC3E}">
        <p14:creationId xmlns:p14="http://schemas.microsoft.com/office/powerpoint/2010/main" val="458108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9EA6-E1BE-4DB8-BAA8-C7B19ED6502C}"/>
              </a:ext>
            </a:extLst>
          </p:cNvPr>
          <p:cNvSpPr>
            <a:spLocks noGrp="1"/>
          </p:cNvSpPr>
          <p:nvPr>
            <p:ph type="title"/>
          </p:nvPr>
        </p:nvSpPr>
        <p:spPr/>
        <p:txBody>
          <a:bodyPr/>
          <a:lstStyle/>
          <a:p>
            <a:r>
              <a:rPr lang="en-IN" dirty="0"/>
              <a:t>Thread Priority</a:t>
            </a:r>
          </a:p>
        </p:txBody>
      </p:sp>
      <p:sp>
        <p:nvSpPr>
          <p:cNvPr id="3" name="Content Placeholder 2">
            <a:extLst>
              <a:ext uri="{FF2B5EF4-FFF2-40B4-BE49-F238E27FC236}">
                <a16:creationId xmlns:a16="http://schemas.microsoft.com/office/drawing/2014/main" id="{ABA2B924-5C99-4834-8A68-61D7DD8CC053}"/>
              </a:ext>
            </a:extLst>
          </p:cNvPr>
          <p:cNvSpPr>
            <a:spLocks noGrp="1"/>
          </p:cNvSpPr>
          <p:nvPr>
            <p:ph sz="quarter" idx="13"/>
          </p:nvPr>
        </p:nvSpPr>
        <p:spPr/>
        <p:txBody>
          <a:bodyPr/>
          <a:lstStyle/>
          <a:p>
            <a:pPr marL="255600"/>
            <a:r>
              <a:rPr lang="en-US" altLang="en-US" dirty="0"/>
              <a:t>Each thread is assigned a default priority of </a:t>
            </a:r>
            <a:r>
              <a:rPr lang="en-US" altLang="en-US" dirty="0" err="1">
                <a:latin typeface="Courier New" panose="02070309020205020404" pitchFamily="49" charset="0"/>
              </a:rPr>
              <a:t>Thread.NORM_PRIORITY</a:t>
            </a:r>
            <a:r>
              <a:rPr lang="en-US" altLang="en-US" dirty="0"/>
              <a:t>. You can reset the priority using </a:t>
            </a:r>
            <a:r>
              <a:rPr lang="en-US" altLang="en-US" dirty="0" err="1">
                <a:latin typeface="Courier New" panose="02070309020205020404" pitchFamily="49" charset="0"/>
              </a:rPr>
              <a:t>setPriority</a:t>
            </a:r>
            <a:r>
              <a:rPr lang="en-US" altLang="en-US" dirty="0">
                <a:latin typeface="Courier New" panose="02070309020205020404" pitchFamily="49" charset="0"/>
              </a:rPr>
              <a:t>(int priority)</a:t>
            </a:r>
            <a:r>
              <a:rPr lang="en-US" altLang="en-US" dirty="0"/>
              <a:t>.</a:t>
            </a:r>
          </a:p>
          <a:p>
            <a:pPr marL="255600"/>
            <a:r>
              <a:rPr lang="en-US" altLang="en-US" dirty="0"/>
              <a:t>Some constants for priorities include </a:t>
            </a:r>
            <a:r>
              <a:rPr lang="en-US" altLang="en-US" dirty="0" err="1">
                <a:latin typeface="Courier New" panose="02070309020205020404" pitchFamily="49" charset="0"/>
              </a:rPr>
              <a:t>Thread.MIN_PRIORITY</a:t>
            </a:r>
            <a:br>
              <a:rPr lang="en-US" altLang="en-US" dirty="0"/>
            </a:br>
            <a:r>
              <a:rPr lang="en-US" altLang="en-US" dirty="0" err="1">
                <a:latin typeface="Courier New" panose="02070309020205020404" pitchFamily="49" charset="0"/>
              </a:rPr>
              <a:t>Thread.MAX_PRIORITY</a:t>
            </a:r>
            <a:br>
              <a:rPr lang="en-US" altLang="en-US" dirty="0"/>
            </a:br>
            <a:r>
              <a:rPr lang="en-US" altLang="en-US" dirty="0" err="1">
                <a:latin typeface="Courier New" panose="02070309020205020404" pitchFamily="49" charset="0"/>
              </a:rPr>
              <a:t>Thread.NORM_PRIORITY</a:t>
            </a:r>
            <a:endParaRPr lang="en-US" altLang="en-US" dirty="0">
              <a:latin typeface="Book Antiqua" panose="02040602050305030304" pitchFamily="18" charset="0"/>
            </a:endParaRPr>
          </a:p>
        </p:txBody>
      </p:sp>
    </p:spTree>
    <p:extLst>
      <p:ext uri="{BB962C8B-B14F-4D97-AF65-F5344CB8AC3E}">
        <p14:creationId xmlns:p14="http://schemas.microsoft.com/office/powerpoint/2010/main" val="381992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ED8EC-361D-4D94-AFB8-7DE8C4A3EFCE}"/>
              </a:ext>
            </a:extLst>
          </p:cNvPr>
          <p:cNvSpPr>
            <a:spLocks noGrp="1"/>
          </p:cNvSpPr>
          <p:nvPr>
            <p:ph type="title"/>
          </p:nvPr>
        </p:nvSpPr>
        <p:spPr/>
        <p:txBody>
          <a:bodyPr/>
          <a:lstStyle/>
          <a:p>
            <a:r>
              <a:rPr lang="en-IN" dirty="0"/>
              <a:t>Example: Flashing Text</a:t>
            </a:r>
          </a:p>
        </p:txBody>
      </p:sp>
      <p:pic>
        <p:nvPicPr>
          <p:cNvPr id="16" name="Content Placeholder 15" descr="A screenshot of Flash Text window shows text Welcome.">
            <a:extLst>
              <a:ext uri="{FF2B5EF4-FFF2-40B4-BE49-F238E27FC236}">
                <a16:creationId xmlns:a16="http://schemas.microsoft.com/office/drawing/2014/main" id="{597B3954-4028-41B0-B273-BAECD1C25D85}"/>
              </a:ext>
            </a:extLst>
          </p:cNvPr>
          <p:cNvPicPr>
            <a:picLocks noGrp="1" noChangeAspect="1"/>
          </p:cNvPicPr>
          <p:nvPr>
            <p:ph sz="quarter" idx="13"/>
          </p:nvPr>
        </p:nvPicPr>
        <p:blipFill>
          <a:blip r:embed="rId3"/>
          <a:stretch>
            <a:fillRect/>
          </a:stretch>
        </p:blipFill>
        <p:spPr>
          <a:xfrm>
            <a:off x="494979" y="1967570"/>
            <a:ext cx="2439691" cy="1103302"/>
          </a:xfrm>
          <a:prstGeom prst="rect">
            <a:avLst/>
          </a:prstGeom>
        </p:spPr>
      </p:pic>
      <p:pic>
        <p:nvPicPr>
          <p:cNvPr id="17" name="Content Placeholder 16" descr="A screenshot of Flash Text window.">
            <a:extLst>
              <a:ext uri="{FF2B5EF4-FFF2-40B4-BE49-F238E27FC236}">
                <a16:creationId xmlns:a16="http://schemas.microsoft.com/office/drawing/2014/main" id="{7A7D3F48-951F-4989-8301-D90774B0701B}"/>
              </a:ext>
            </a:extLst>
          </p:cNvPr>
          <p:cNvPicPr>
            <a:picLocks noGrp="1" noChangeAspect="1"/>
          </p:cNvPicPr>
          <p:nvPr>
            <p:ph sz="quarter" idx="14"/>
          </p:nvPr>
        </p:nvPicPr>
        <p:blipFill>
          <a:blip r:embed="rId4"/>
          <a:stretch>
            <a:fillRect/>
          </a:stretch>
        </p:blipFill>
        <p:spPr>
          <a:xfrm>
            <a:off x="3522526" y="1999864"/>
            <a:ext cx="2371133" cy="1072301"/>
          </a:xfrm>
          <a:prstGeom prst="rect">
            <a:avLst/>
          </a:prstGeom>
        </p:spPr>
      </p:pic>
      <p:pic>
        <p:nvPicPr>
          <p:cNvPr id="18" name="Content Placeholder 17" descr="A screenshot of Flash Text window shows text Welcome.">
            <a:extLst>
              <a:ext uri="{FF2B5EF4-FFF2-40B4-BE49-F238E27FC236}">
                <a16:creationId xmlns:a16="http://schemas.microsoft.com/office/drawing/2014/main" id="{AB0923CC-8AB8-4B2E-AFF1-090CD7644E35}"/>
              </a:ext>
            </a:extLst>
          </p:cNvPr>
          <p:cNvPicPr>
            <a:picLocks noGrp="1" noChangeAspect="1"/>
          </p:cNvPicPr>
          <p:nvPr>
            <p:ph sz="quarter" idx="15"/>
          </p:nvPr>
        </p:nvPicPr>
        <p:blipFill>
          <a:blip r:embed="rId5"/>
          <a:stretch>
            <a:fillRect/>
          </a:stretch>
        </p:blipFill>
        <p:spPr>
          <a:xfrm>
            <a:off x="6397821" y="1982568"/>
            <a:ext cx="2263011" cy="1021237"/>
          </a:xfrm>
          <a:prstGeom prst="rect">
            <a:avLst/>
          </a:prstGeom>
        </p:spPr>
      </p:pic>
      <p:sp>
        <p:nvSpPr>
          <p:cNvPr id="10" name="Text Placeholder 9">
            <a:extLst>
              <a:ext uri="{FF2B5EF4-FFF2-40B4-BE49-F238E27FC236}">
                <a16:creationId xmlns:a16="http://schemas.microsoft.com/office/drawing/2014/main" id="{6FF599EA-1C8A-4D35-8F29-3D7F8AA6A164}"/>
              </a:ext>
            </a:extLst>
          </p:cNvPr>
          <p:cNvSpPr>
            <a:spLocks noGrp="1"/>
          </p:cNvSpPr>
          <p:nvPr>
            <p:ph type="body" sz="quarter" idx="20"/>
          </p:nvPr>
        </p:nvSpPr>
        <p:spPr>
          <a:xfrm>
            <a:off x="3907992" y="5603874"/>
            <a:ext cx="1600200" cy="618795"/>
          </a:xfrm>
        </p:spPr>
        <p:txBody>
          <a:bodyPr/>
          <a:lstStyle/>
          <a:p>
            <a:pPr marL="432" indent="0">
              <a:buNone/>
            </a:pPr>
            <a:r>
              <a:rPr lang="en-IN" dirty="0" err="1">
                <a:hlinkClick r:id="rId6"/>
              </a:rPr>
              <a:t>FlashText</a:t>
            </a:r>
            <a:endParaRPr lang="en-IN" dirty="0">
              <a:hlinkClick r:id="rId6"/>
            </a:endParaRPr>
          </a:p>
        </p:txBody>
      </p:sp>
    </p:spTree>
    <p:extLst>
      <p:ext uri="{BB962C8B-B14F-4D97-AF65-F5344CB8AC3E}">
        <p14:creationId xmlns:p14="http://schemas.microsoft.com/office/powerpoint/2010/main" val="2380101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23DA-6C42-4834-89BF-77FFB9A2AE01}"/>
              </a:ext>
            </a:extLst>
          </p:cNvPr>
          <p:cNvSpPr>
            <a:spLocks noGrp="1"/>
          </p:cNvSpPr>
          <p:nvPr>
            <p:ph type="title"/>
          </p:nvPr>
        </p:nvSpPr>
        <p:spPr/>
        <p:txBody>
          <a:bodyPr/>
          <a:lstStyle/>
          <a:p>
            <a:r>
              <a:rPr lang="en-IN" dirty="0"/>
              <a:t>Thread Pools</a:t>
            </a:r>
          </a:p>
        </p:txBody>
      </p:sp>
      <p:sp>
        <p:nvSpPr>
          <p:cNvPr id="3" name="Content Placeholder 2">
            <a:extLst>
              <a:ext uri="{FF2B5EF4-FFF2-40B4-BE49-F238E27FC236}">
                <a16:creationId xmlns:a16="http://schemas.microsoft.com/office/drawing/2014/main" id="{A18A990F-E796-4381-A08B-2B4C5E1FC2EA}"/>
              </a:ext>
            </a:extLst>
          </p:cNvPr>
          <p:cNvSpPr>
            <a:spLocks noGrp="1"/>
          </p:cNvSpPr>
          <p:nvPr>
            <p:ph sz="quarter" idx="13"/>
          </p:nvPr>
        </p:nvSpPr>
        <p:spPr>
          <a:xfrm>
            <a:off x="457200" y="1556327"/>
            <a:ext cx="8229600" cy="2101273"/>
          </a:xfrm>
        </p:spPr>
        <p:txBody>
          <a:bodyPr/>
          <a:lstStyle/>
          <a:p>
            <a:pPr marL="432" indent="0">
              <a:buNone/>
            </a:pPr>
            <a:r>
              <a:rPr lang="en-US" altLang="en-US" sz="2000" dirty="0"/>
              <a:t>Starting a new thread for each task could limit throughput and cause poor performance. A thread pool is ideal to manage the number of tasks executing concurrently. J</a:t>
            </a:r>
            <a:r>
              <a:rPr lang="en-US" altLang="en-US" sz="100" dirty="0"/>
              <a:t> </a:t>
            </a:r>
            <a:r>
              <a:rPr lang="en-US" altLang="en-US" sz="2000" dirty="0"/>
              <a:t>D</a:t>
            </a:r>
            <a:r>
              <a:rPr lang="en-US" altLang="en-US" sz="100" dirty="0"/>
              <a:t> </a:t>
            </a:r>
            <a:r>
              <a:rPr lang="en-US" altLang="en-US" sz="2000" dirty="0"/>
              <a:t>K 1.5 uses the Executor interface for executing tasks in a thread pool and the </a:t>
            </a:r>
            <a:r>
              <a:rPr lang="en-US" altLang="en-US" sz="2000" dirty="0" err="1"/>
              <a:t>ExecutorService</a:t>
            </a:r>
            <a:r>
              <a:rPr lang="en-US" altLang="en-US" sz="2000" dirty="0"/>
              <a:t> interface for managing and controlling tasks. </a:t>
            </a:r>
            <a:r>
              <a:rPr lang="en-US" altLang="en-US" sz="2000" dirty="0" err="1"/>
              <a:t>ExecutorService</a:t>
            </a:r>
            <a:r>
              <a:rPr lang="en-US" altLang="en-US" sz="2000" dirty="0"/>
              <a:t> is a </a:t>
            </a:r>
            <a:r>
              <a:rPr lang="en-US" altLang="en-US" sz="2000" dirty="0" err="1"/>
              <a:t>subinterface</a:t>
            </a:r>
            <a:r>
              <a:rPr lang="en-US" altLang="en-US" sz="2000" dirty="0"/>
              <a:t> of Executor.</a:t>
            </a:r>
          </a:p>
        </p:txBody>
      </p:sp>
      <p:pic>
        <p:nvPicPr>
          <p:cNvPr id="5" name="Content Placeholder 4" descr="A diagram shows the interface java.util.concurrent.ExecutorServi leading to the interface java.utaconcurrent.Executor. For long description in Notes pane, press F6.">
            <a:extLst>
              <a:ext uri="{FF2B5EF4-FFF2-40B4-BE49-F238E27FC236}">
                <a16:creationId xmlns:a16="http://schemas.microsoft.com/office/drawing/2014/main" id="{DE7129A8-0ED7-44FF-8081-3AE473CF9101}"/>
              </a:ext>
            </a:extLst>
          </p:cNvPr>
          <p:cNvPicPr>
            <a:picLocks noGrp="1" noChangeAspect="1"/>
          </p:cNvPicPr>
          <p:nvPr>
            <p:ph sz="quarter" idx="14"/>
          </p:nvPr>
        </p:nvPicPr>
        <p:blipFill>
          <a:blip r:embed="rId3"/>
          <a:stretch>
            <a:fillRect/>
          </a:stretch>
        </p:blipFill>
        <p:spPr>
          <a:xfrm>
            <a:off x="2036852" y="3971925"/>
            <a:ext cx="5070295" cy="2105025"/>
          </a:xfrm>
          <a:prstGeom prst="rect">
            <a:avLst/>
          </a:prstGeom>
        </p:spPr>
      </p:pic>
    </p:spTree>
    <p:extLst>
      <p:ext uri="{BB962C8B-B14F-4D97-AF65-F5344CB8AC3E}">
        <p14:creationId xmlns:p14="http://schemas.microsoft.com/office/powerpoint/2010/main" val="163397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DD04-C7B9-4CCD-BDB6-F75298C32215}"/>
              </a:ext>
            </a:extLst>
          </p:cNvPr>
          <p:cNvSpPr>
            <a:spLocks noGrp="1"/>
          </p:cNvSpPr>
          <p:nvPr>
            <p:ph type="title"/>
          </p:nvPr>
        </p:nvSpPr>
        <p:spPr/>
        <p:txBody>
          <a:bodyPr/>
          <a:lstStyle/>
          <a:p>
            <a:r>
              <a:rPr lang="en-IN" dirty="0"/>
              <a:t>Creating Executors</a:t>
            </a:r>
          </a:p>
        </p:txBody>
      </p:sp>
      <p:sp>
        <p:nvSpPr>
          <p:cNvPr id="3" name="Content Placeholder 2">
            <a:extLst>
              <a:ext uri="{FF2B5EF4-FFF2-40B4-BE49-F238E27FC236}">
                <a16:creationId xmlns:a16="http://schemas.microsoft.com/office/drawing/2014/main" id="{C7F4B17B-9778-4733-BE02-9E1B5445AAC5}"/>
              </a:ext>
            </a:extLst>
          </p:cNvPr>
          <p:cNvSpPr>
            <a:spLocks noGrp="1"/>
          </p:cNvSpPr>
          <p:nvPr>
            <p:ph sz="quarter" idx="13"/>
          </p:nvPr>
        </p:nvSpPr>
        <p:spPr>
          <a:xfrm>
            <a:off x="457200" y="1552575"/>
            <a:ext cx="8229600" cy="860555"/>
          </a:xfrm>
        </p:spPr>
        <p:txBody>
          <a:bodyPr/>
          <a:lstStyle/>
          <a:p>
            <a:pPr marL="432" indent="0">
              <a:buNone/>
            </a:pPr>
            <a:r>
              <a:rPr lang="en-IN" sz="2200" dirty="0"/>
              <a:t>To create an Executor object, use the static methods in the Executors class.</a:t>
            </a:r>
          </a:p>
        </p:txBody>
      </p:sp>
      <p:pic>
        <p:nvPicPr>
          <p:cNvPr id="17" name="Content Placeholder 16" descr="Codes and descriptions for java.util.concurrent.Executors as follows. For long description in Notes pane, press F6.">
            <a:extLst>
              <a:ext uri="{FF2B5EF4-FFF2-40B4-BE49-F238E27FC236}">
                <a16:creationId xmlns:a16="http://schemas.microsoft.com/office/drawing/2014/main" id="{7DF31EF9-B91E-4A26-A378-B22CDD10AA7C}"/>
              </a:ext>
            </a:extLst>
          </p:cNvPr>
          <p:cNvPicPr>
            <a:picLocks noGrp="1" noChangeAspect="1"/>
          </p:cNvPicPr>
          <p:nvPr>
            <p:ph sz="quarter" idx="14"/>
          </p:nvPr>
        </p:nvPicPr>
        <p:blipFill>
          <a:blip r:embed="rId3"/>
          <a:stretch>
            <a:fillRect/>
          </a:stretch>
        </p:blipFill>
        <p:spPr>
          <a:xfrm>
            <a:off x="602123" y="2728830"/>
            <a:ext cx="7939752" cy="1633702"/>
          </a:xfrm>
          <a:prstGeom prst="rect">
            <a:avLst/>
          </a:prstGeom>
        </p:spPr>
      </p:pic>
      <p:sp>
        <p:nvSpPr>
          <p:cNvPr id="10" name="Text Placeholder 9">
            <a:extLst>
              <a:ext uri="{FF2B5EF4-FFF2-40B4-BE49-F238E27FC236}">
                <a16:creationId xmlns:a16="http://schemas.microsoft.com/office/drawing/2014/main" id="{DB0E7287-DCB7-4414-9A80-B2860CA30DD1}"/>
              </a:ext>
            </a:extLst>
          </p:cNvPr>
          <p:cNvSpPr>
            <a:spLocks noGrp="1"/>
          </p:cNvSpPr>
          <p:nvPr>
            <p:ph type="body" sz="quarter" idx="20"/>
          </p:nvPr>
        </p:nvSpPr>
        <p:spPr>
          <a:xfrm>
            <a:off x="3604259" y="5603874"/>
            <a:ext cx="1935480" cy="547543"/>
          </a:xfrm>
        </p:spPr>
        <p:txBody>
          <a:bodyPr/>
          <a:lstStyle/>
          <a:p>
            <a:pPr marL="432" indent="0">
              <a:buNone/>
            </a:pPr>
            <a:r>
              <a:rPr lang="en-US" altLang="en-US" sz="2000" dirty="0" err="1">
                <a:hlinkClick r:id="rId4"/>
              </a:rPr>
              <a:t>ExecutorDemo</a:t>
            </a:r>
            <a:endParaRPr lang="en-US" altLang="en-US" sz="2000" dirty="0">
              <a:hlinkClick r:id="rId4"/>
            </a:endParaRPr>
          </a:p>
        </p:txBody>
      </p:sp>
    </p:spTree>
    <p:extLst>
      <p:ext uri="{BB962C8B-B14F-4D97-AF65-F5344CB8AC3E}">
        <p14:creationId xmlns:p14="http://schemas.microsoft.com/office/powerpoint/2010/main" val="3840889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A5E2-5A7F-48CD-99CE-55DB6509D1AA}"/>
              </a:ext>
            </a:extLst>
          </p:cNvPr>
          <p:cNvSpPr>
            <a:spLocks noGrp="1"/>
          </p:cNvSpPr>
          <p:nvPr>
            <p:ph type="title"/>
          </p:nvPr>
        </p:nvSpPr>
        <p:spPr/>
        <p:txBody>
          <a:bodyPr/>
          <a:lstStyle/>
          <a:p>
            <a:r>
              <a:rPr lang="en-IN" dirty="0"/>
              <a:t>Thread Synchronization</a:t>
            </a:r>
          </a:p>
        </p:txBody>
      </p:sp>
      <p:sp>
        <p:nvSpPr>
          <p:cNvPr id="3" name="Content Placeholder 2">
            <a:extLst>
              <a:ext uri="{FF2B5EF4-FFF2-40B4-BE49-F238E27FC236}">
                <a16:creationId xmlns:a16="http://schemas.microsoft.com/office/drawing/2014/main" id="{F8C372EC-89DD-4C93-B027-6208775B2809}"/>
              </a:ext>
            </a:extLst>
          </p:cNvPr>
          <p:cNvSpPr>
            <a:spLocks noGrp="1"/>
          </p:cNvSpPr>
          <p:nvPr>
            <p:ph sz="quarter" idx="13"/>
          </p:nvPr>
        </p:nvSpPr>
        <p:spPr>
          <a:xfrm>
            <a:off x="457200" y="1556328"/>
            <a:ext cx="8229600" cy="1733138"/>
          </a:xfrm>
        </p:spPr>
        <p:txBody>
          <a:bodyPr/>
          <a:lstStyle/>
          <a:p>
            <a:pPr marL="432" indent="0">
              <a:buNone/>
            </a:pPr>
            <a:r>
              <a:rPr lang="en-US" altLang="en-US" dirty="0"/>
              <a:t>A shared resource may be corrupted if it is accessed simultaneously by multiple threads. For example, two unsynchronized threads accessing the same bank account may cause conflict.</a:t>
            </a:r>
          </a:p>
        </p:txBody>
      </p:sp>
      <p:pic>
        <p:nvPicPr>
          <p:cNvPr id="5" name="Content Placeholder 4" descr="A table with column headings from left to right as step, balance, thread left bracket i right bracket, and thread left bracket j right bracket. The row entries are as follows. For long description in Notes pane, press F6.">
            <a:extLst>
              <a:ext uri="{FF2B5EF4-FFF2-40B4-BE49-F238E27FC236}">
                <a16:creationId xmlns:a16="http://schemas.microsoft.com/office/drawing/2014/main" id="{09E1578C-6015-40AB-B3F7-D3E4A7E8DE5F}"/>
              </a:ext>
            </a:extLst>
          </p:cNvPr>
          <p:cNvPicPr>
            <a:picLocks noGrp="1" noChangeAspect="1"/>
          </p:cNvPicPr>
          <p:nvPr>
            <p:ph sz="quarter" idx="14"/>
          </p:nvPr>
        </p:nvPicPr>
        <p:blipFill>
          <a:blip r:embed="rId3"/>
          <a:stretch>
            <a:fillRect/>
          </a:stretch>
        </p:blipFill>
        <p:spPr>
          <a:xfrm>
            <a:off x="904253" y="3804285"/>
            <a:ext cx="7335493" cy="2105025"/>
          </a:xfrm>
          <a:prstGeom prst="rect">
            <a:avLst/>
          </a:prstGeom>
        </p:spPr>
      </p:pic>
    </p:spTree>
    <p:extLst>
      <p:ext uri="{BB962C8B-B14F-4D97-AF65-F5344CB8AC3E}">
        <p14:creationId xmlns:p14="http://schemas.microsoft.com/office/powerpoint/2010/main" val="82307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1FF1-74CB-4BD2-BB06-18F085797545}"/>
              </a:ext>
            </a:extLst>
          </p:cNvPr>
          <p:cNvSpPr>
            <a:spLocks noGrp="1"/>
          </p:cNvSpPr>
          <p:nvPr>
            <p:ph type="title"/>
          </p:nvPr>
        </p:nvSpPr>
        <p:spPr/>
        <p:txBody>
          <a:bodyPr/>
          <a:lstStyle/>
          <a:p>
            <a:r>
              <a:rPr lang="en-IN" sz="3400" dirty="0"/>
              <a:t>Example: Showing Resource Conflict</a:t>
            </a:r>
          </a:p>
        </p:txBody>
      </p:sp>
      <p:sp>
        <p:nvSpPr>
          <p:cNvPr id="3" name="Content Placeholder 2">
            <a:extLst>
              <a:ext uri="{FF2B5EF4-FFF2-40B4-BE49-F238E27FC236}">
                <a16:creationId xmlns:a16="http://schemas.microsoft.com/office/drawing/2014/main" id="{5C81A7B5-CBFA-4292-B4E0-2982B287D4D2}"/>
              </a:ext>
            </a:extLst>
          </p:cNvPr>
          <p:cNvSpPr>
            <a:spLocks noGrp="1"/>
          </p:cNvSpPr>
          <p:nvPr>
            <p:ph sz="quarter" idx="13"/>
          </p:nvPr>
        </p:nvSpPr>
        <p:spPr>
          <a:xfrm>
            <a:off x="457200" y="1552575"/>
            <a:ext cx="8229600" cy="1392506"/>
          </a:xfrm>
        </p:spPr>
        <p:txBody>
          <a:bodyPr/>
          <a:lstStyle/>
          <a:p>
            <a:pPr marL="432" indent="0">
              <a:buNone/>
            </a:pPr>
            <a:r>
              <a:rPr lang="en-US" altLang="en-US" sz="2000" dirty="0"/>
              <a:t>Objective: </a:t>
            </a:r>
            <a:r>
              <a:rPr lang="en-US" altLang="en-US" sz="2000" dirty="0">
                <a:cs typeface="Times New Roman" panose="02020603050405020304" pitchFamily="18" charset="0"/>
              </a:rPr>
              <a:t>Write a program that demonstrates the problem of resource conflict. Suppose that you create and launch one hundred threads, each of which adds a penny to an account. Assume that the account is initially empty.</a:t>
            </a:r>
          </a:p>
        </p:txBody>
      </p:sp>
      <p:pic>
        <p:nvPicPr>
          <p:cNvPr id="16" name="Content Placeholder 15" descr="A diagram shows AddAPennyTask the interface java.lang.Runnable. For long description in Notes pane, press F6.">
            <a:extLst>
              <a:ext uri="{FF2B5EF4-FFF2-40B4-BE49-F238E27FC236}">
                <a16:creationId xmlns:a16="http://schemas.microsoft.com/office/drawing/2014/main" id="{33C5B502-0EA8-41AA-8AF5-C4A77F900D3D}"/>
              </a:ext>
            </a:extLst>
          </p:cNvPr>
          <p:cNvPicPr>
            <a:picLocks noGrp="1" noChangeAspect="1"/>
          </p:cNvPicPr>
          <p:nvPr>
            <p:ph sz="quarter" idx="14"/>
          </p:nvPr>
        </p:nvPicPr>
        <p:blipFill>
          <a:blip r:embed="rId3"/>
          <a:stretch>
            <a:fillRect/>
          </a:stretch>
        </p:blipFill>
        <p:spPr>
          <a:xfrm>
            <a:off x="1661053" y="3056856"/>
            <a:ext cx="6035255" cy="1726951"/>
          </a:xfrm>
          <a:prstGeom prst="rect">
            <a:avLst/>
          </a:prstGeom>
        </p:spPr>
      </p:pic>
      <p:pic>
        <p:nvPicPr>
          <p:cNvPr id="17" name="Content Placeholder 16" descr="A screenshot of the Command Prompt window shows the text as follows. For long description in Notes pane, press F6.">
            <a:extLst>
              <a:ext uri="{FF2B5EF4-FFF2-40B4-BE49-F238E27FC236}">
                <a16:creationId xmlns:a16="http://schemas.microsoft.com/office/drawing/2014/main" id="{7185D0E5-8715-47A5-82D6-F6B59A2245AE}"/>
              </a:ext>
            </a:extLst>
          </p:cNvPr>
          <p:cNvPicPr>
            <a:picLocks noGrp="1" noChangeAspect="1"/>
          </p:cNvPicPr>
          <p:nvPr>
            <p:ph sz="quarter" idx="15"/>
          </p:nvPr>
        </p:nvPicPr>
        <p:blipFill>
          <a:blip r:embed="rId4"/>
          <a:stretch>
            <a:fillRect/>
          </a:stretch>
        </p:blipFill>
        <p:spPr>
          <a:xfrm>
            <a:off x="921731" y="4975232"/>
            <a:ext cx="2941899" cy="1235697"/>
          </a:xfrm>
          <a:prstGeom prst="rect">
            <a:avLst/>
          </a:prstGeom>
        </p:spPr>
      </p:pic>
      <p:sp>
        <p:nvSpPr>
          <p:cNvPr id="11" name="Text Placeholder 10">
            <a:extLst>
              <a:ext uri="{FF2B5EF4-FFF2-40B4-BE49-F238E27FC236}">
                <a16:creationId xmlns:a16="http://schemas.microsoft.com/office/drawing/2014/main" id="{F6C5B240-2814-4805-80BA-E960D3B4C291}"/>
              </a:ext>
            </a:extLst>
          </p:cNvPr>
          <p:cNvSpPr>
            <a:spLocks noGrp="1"/>
          </p:cNvSpPr>
          <p:nvPr>
            <p:ph type="body" sz="quarter" idx="21"/>
          </p:nvPr>
        </p:nvSpPr>
        <p:spPr>
          <a:xfrm>
            <a:off x="5455920" y="5621339"/>
            <a:ext cx="2545080" cy="541956"/>
          </a:xfrm>
        </p:spPr>
        <p:txBody>
          <a:bodyPr/>
          <a:lstStyle/>
          <a:p>
            <a:pPr marL="432" indent="0">
              <a:buNone/>
            </a:pPr>
            <a:r>
              <a:rPr lang="en-US" altLang="en-US" sz="2000" dirty="0" err="1">
                <a:hlinkClick r:id="rId5"/>
              </a:rPr>
              <a:t>AccountWithoutSync</a:t>
            </a:r>
            <a:endParaRPr lang="en-US" altLang="en-US" sz="2000" dirty="0">
              <a:hlinkClick r:id="rId5"/>
            </a:endParaRPr>
          </a:p>
        </p:txBody>
      </p:sp>
    </p:spTree>
    <p:extLst>
      <p:ext uri="{BB962C8B-B14F-4D97-AF65-F5344CB8AC3E}">
        <p14:creationId xmlns:p14="http://schemas.microsoft.com/office/powerpoint/2010/main" val="292068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7F9D-2E7B-4541-9B26-85C40E06E181}"/>
              </a:ext>
            </a:extLst>
          </p:cNvPr>
          <p:cNvSpPr>
            <a:spLocks noGrp="1"/>
          </p:cNvSpPr>
          <p:nvPr>
            <p:ph type="title"/>
          </p:nvPr>
        </p:nvSpPr>
        <p:spPr/>
        <p:txBody>
          <a:bodyPr/>
          <a:lstStyle/>
          <a:p>
            <a:r>
              <a:rPr lang="en-IN" dirty="0"/>
              <a:t>Race Condition</a:t>
            </a:r>
          </a:p>
        </p:txBody>
      </p:sp>
      <p:sp>
        <p:nvSpPr>
          <p:cNvPr id="3" name="Content Placeholder 2">
            <a:extLst>
              <a:ext uri="{FF2B5EF4-FFF2-40B4-BE49-F238E27FC236}">
                <a16:creationId xmlns:a16="http://schemas.microsoft.com/office/drawing/2014/main" id="{AB50F1DF-F81E-490A-9F98-F4353594BB36}"/>
              </a:ext>
            </a:extLst>
          </p:cNvPr>
          <p:cNvSpPr>
            <a:spLocks noGrp="1"/>
          </p:cNvSpPr>
          <p:nvPr>
            <p:ph sz="quarter" idx="13"/>
          </p:nvPr>
        </p:nvSpPr>
        <p:spPr>
          <a:xfrm>
            <a:off x="457200" y="1552574"/>
            <a:ext cx="8458200" cy="525367"/>
          </a:xfrm>
        </p:spPr>
        <p:txBody>
          <a:bodyPr/>
          <a:lstStyle/>
          <a:p>
            <a:pPr marL="432" indent="0">
              <a:buNone/>
            </a:pPr>
            <a:r>
              <a:rPr lang="en-US" altLang="en-US" sz="2000" dirty="0"/>
              <a:t>What, then, caused the error in the example? Here is a possible scenario:</a:t>
            </a:r>
          </a:p>
        </p:txBody>
      </p:sp>
      <p:pic>
        <p:nvPicPr>
          <p:cNvPr id="17" name="Content Placeholder 16" descr="A table with column headings from left to right as step, balance, Task 1, and Task 2. The row entries are as follows. For long description in Notes pane, press F6.">
            <a:extLst>
              <a:ext uri="{FF2B5EF4-FFF2-40B4-BE49-F238E27FC236}">
                <a16:creationId xmlns:a16="http://schemas.microsoft.com/office/drawing/2014/main" id="{8B90F007-09B1-402A-A447-906639B987CB}"/>
              </a:ext>
            </a:extLst>
          </p:cNvPr>
          <p:cNvPicPr>
            <a:picLocks noGrp="1" noChangeAspect="1"/>
          </p:cNvPicPr>
          <p:nvPr>
            <p:ph sz="quarter" idx="14"/>
          </p:nvPr>
        </p:nvPicPr>
        <p:blipFill>
          <a:blip r:embed="rId3"/>
          <a:stretch>
            <a:fillRect/>
          </a:stretch>
        </p:blipFill>
        <p:spPr>
          <a:xfrm>
            <a:off x="1427064" y="2180322"/>
            <a:ext cx="6125725" cy="1432915"/>
          </a:xfrm>
          <a:prstGeom prst="rect">
            <a:avLst/>
          </a:prstGeom>
        </p:spPr>
      </p:pic>
      <p:sp>
        <p:nvSpPr>
          <p:cNvPr id="5" name="Content Placeholder 4">
            <a:extLst>
              <a:ext uri="{FF2B5EF4-FFF2-40B4-BE49-F238E27FC236}">
                <a16:creationId xmlns:a16="http://schemas.microsoft.com/office/drawing/2014/main" id="{574FA767-8F36-4FB9-BF64-5CA1D568EB66}"/>
              </a:ext>
            </a:extLst>
          </p:cNvPr>
          <p:cNvSpPr>
            <a:spLocks noGrp="1"/>
          </p:cNvSpPr>
          <p:nvPr>
            <p:ph sz="quarter" idx="15"/>
          </p:nvPr>
        </p:nvSpPr>
        <p:spPr>
          <a:xfrm>
            <a:off x="457200" y="3700236"/>
            <a:ext cx="8366760" cy="2624363"/>
          </a:xfrm>
        </p:spPr>
        <p:txBody>
          <a:bodyPr/>
          <a:lstStyle/>
          <a:p>
            <a:pPr marL="432" indent="0">
              <a:buNone/>
            </a:pPr>
            <a:r>
              <a:rPr lang="en-US" altLang="en-US" sz="2000" dirty="0">
                <a:cs typeface="Times New Roman" panose="02020603050405020304" pitchFamily="18" charset="0"/>
              </a:rPr>
              <a:t>The effect of this scenario is that Task 1 did nothing, because in Step 4 Task 2 overrides Task 1's result. Obviously, the problem is that Task 1 and Task 2 are accessing a common resource in a way that causes conflict. This is a common problem known as a </a:t>
            </a:r>
            <a:r>
              <a:rPr lang="en-US" altLang="en-US" sz="2000" b="1" dirty="0">
                <a:cs typeface="Times New Roman" panose="02020603050405020304" pitchFamily="18" charset="0"/>
              </a:rPr>
              <a:t>race condition</a:t>
            </a:r>
            <a:r>
              <a:rPr lang="en-US" altLang="en-US" sz="2000" dirty="0">
                <a:cs typeface="Times New Roman" panose="02020603050405020304" pitchFamily="18" charset="0"/>
              </a:rPr>
              <a:t> in multithreaded programs. A class is said to be </a:t>
            </a:r>
            <a:r>
              <a:rPr lang="en-US" altLang="en-US" sz="2000" b="1" dirty="0">
                <a:cs typeface="Times New Roman" panose="02020603050405020304" pitchFamily="18" charset="0"/>
              </a:rPr>
              <a:t>thread-safe</a:t>
            </a:r>
            <a:r>
              <a:rPr lang="en-US" altLang="en-US" sz="2000" dirty="0">
                <a:cs typeface="Times New Roman" panose="02020603050405020304" pitchFamily="18" charset="0"/>
              </a:rPr>
              <a:t> if an object of the class does not cause a race condition in the presence of multiple threads. As demonstrated in the preceding example, the Account class is not thread-safe.</a:t>
            </a:r>
            <a:endParaRPr lang="en-US" altLang="en-US" sz="2000" dirty="0"/>
          </a:p>
        </p:txBody>
      </p:sp>
    </p:spTree>
    <p:extLst>
      <p:ext uri="{BB962C8B-B14F-4D97-AF65-F5344CB8AC3E}">
        <p14:creationId xmlns:p14="http://schemas.microsoft.com/office/powerpoint/2010/main" val="858338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0ABE-DD82-4E61-82F4-9CE9A73FDD4A}"/>
              </a:ext>
            </a:extLst>
          </p:cNvPr>
          <p:cNvSpPr>
            <a:spLocks noGrp="1"/>
          </p:cNvSpPr>
          <p:nvPr>
            <p:ph type="title"/>
          </p:nvPr>
        </p:nvSpPr>
        <p:spPr/>
        <p:txBody>
          <a:bodyPr/>
          <a:lstStyle/>
          <a:p>
            <a:r>
              <a:rPr lang="en-IN" dirty="0"/>
              <a:t>Objectives </a:t>
            </a:r>
            <a:r>
              <a:rPr lang="en-IN" sz="2000" b="0" dirty="0"/>
              <a:t>(1 of 2)</a:t>
            </a:r>
          </a:p>
        </p:txBody>
      </p:sp>
      <p:sp>
        <p:nvSpPr>
          <p:cNvPr id="3" name="Content Placeholder 2">
            <a:extLst>
              <a:ext uri="{FF2B5EF4-FFF2-40B4-BE49-F238E27FC236}">
                <a16:creationId xmlns:a16="http://schemas.microsoft.com/office/drawing/2014/main" id="{EC849E00-522C-4586-BDAC-74B47EAB08FC}"/>
              </a:ext>
            </a:extLst>
          </p:cNvPr>
          <p:cNvSpPr>
            <a:spLocks noGrp="1"/>
          </p:cNvSpPr>
          <p:nvPr>
            <p:ph sz="quarter" idx="13"/>
          </p:nvPr>
        </p:nvSpPr>
        <p:spPr>
          <a:xfrm>
            <a:off x="457199" y="1554920"/>
            <a:ext cx="8583562" cy="4762753"/>
          </a:xfrm>
        </p:spPr>
        <p:txBody>
          <a:bodyPr/>
          <a:lstStyle/>
          <a:p>
            <a:pPr marL="432" indent="0">
              <a:spcBef>
                <a:spcPts val="600"/>
              </a:spcBef>
              <a:buNone/>
              <a:defRPr/>
            </a:pPr>
            <a:r>
              <a:rPr lang="en-US" sz="2000" b="1" dirty="0">
                <a:solidFill>
                  <a:srgbClr val="007FA3"/>
                </a:solidFill>
              </a:rPr>
              <a:t>32.1 </a:t>
            </a:r>
            <a:r>
              <a:rPr lang="en-AU" sz="2000" dirty="0"/>
              <a:t>To get an overview of multithreading (§32.2).</a:t>
            </a:r>
            <a:endParaRPr lang="en-US" sz="2000" dirty="0"/>
          </a:p>
          <a:p>
            <a:pPr marL="432" indent="0">
              <a:spcBef>
                <a:spcPts val="600"/>
              </a:spcBef>
              <a:buNone/>
              <a:defRPr/>
            </a:pPr>
            <a:r>
              <a:rPr lang="en-US" sz="2000" b="1" dirty="0">
                <a:solidFill>
                  <a:srgbClr val="007FA3"/>
                </a:solidFill>
              </a:rPr>
              <a:t>32.2 </a:t>
            </a:r>
            <a:r>
              <a:rPr lang="en-AU" sz="2000" dirty="0"/>
              <a:t>To develop task classes by implementing the </a:t>
            </a:r>
            <a:r>
              <a:rPr lang="en-AU" sz="2000" b="1" dirty="0"/>
              <a:t>Runnable</a:t>
            </a:r>
            <a:r>
              <a:rPr lang="en-AU" sz="2000" dirty="0"/>
              <a:t> interface (§32.3).</a:t>
            </a:r>
            <a:endParaRPr lang="en-US" sz="2000" dirty="0"/>
          </a:p>
          <a:p>
            <a:pPr marL="432" indent="0">
              <a:spcBef>
                <a:spcPts val="600"/>
              </a:spcBef>
              <a:buNone/>
              <a:defRPr/>
            </a:pPr>
            <a:r>
              <a:rPr lang="en-US" sz="2000" b="1" dirty="0">
                <a:solidFill>
                  <a:srgbClr val="007FA3"/>
                </a:solidFill>
              </a:rPr>
              <a:t>32.3 </a:t>
            </a:r>
            <a:r>
              <a:rPr lang="en-AU" sz="2000" dirty="0"/>
              <a:t>To create threads to run tasks using the </a:t>
            </a:r>
            <a:r>
              <a:rPr lang="en-AU" sz="2000" b="1" dirty="0"/>
              <a:t>Thread</a:t>
            </a:r>
            <a:r>
              <a:rPr lang="en-AU" sz="2000" dirty="0"/>
              <a:t> class (§32.3).</a:t>
            </a:r>
            <a:endParaRPr lang="en-US" sz="2000" dirty="0"/>
          </a:p>
          <a:p>
            <a:pPr marL="432" indent="0">
              <a:spcBef>
                <a:spcPts val="600"/>
              </a:spcBef>
              <a:buNone/>
              <a:defRPr/>
            </a:pPr>
            <a:r>
              <a:rPr lang="en-US" sz="2000" b="1" dirty="0">
                <a:solidFill>
                  <a:srgbClr val="007FA3"/>
                </a:solidFill>
              </a:rPr>
              <a:t>32.4 </a:t>
            </a:r>
            <a:r>
              <a:rPr lang="en-AU" sz="2000" dirty="0"/>
              <a:t>To control threads using the methods in the </a:t>
            </a:r>
            <a:r>
              <a:rPr lang="en-AU" sz="2000" b="1" dirty="0"/>
              <a:t>Thread</a:t>
            </a:r>
            <a:r>
              <a:rPr lang="en-AU" sz="2000" dirty="0"/>
              <a:t> class (§32.4).</a:t>
            </a:r>
            <a:endParaRPr lang="en-US" sz="2000" dirty="0"/>
          </a:p>
          <a:p>
            <a:pPr marL="432" indent="0">
              <a:spcBef>
                <a:spcPts val="600"/>
              </a:spcBef>
              <a:buNone/>
              <a:defRPr/>
            </a:pPr>
            <a:r>
              <a:rPr lang="en-US" sz="2000" b="1" dirty="0">
                <a:solidFill>
                  <a:srgbClr val="007FA3"/>
                </a:solidFill>
              </a:rPr>
              <a:t>32.5 </a:t>
            </a:r>
            <a:r>
              <a:rPr lang="en-AU" sz="2000" dirty="0"/>
              <a:t>To control animations using threads and use </a:t>
            </a:r>
            <a:r>
              <a:rPr lang="en-AU" sz="2000" b="1" dirty="0" err="1"/>
              <a:t>Platform.runLater</a:t>
            </a:r>
            <a:r>
              <a:rPr lang="en-AU" sz="2000" dirty="0"/>
              <a:t> to run the code in application thread (§32.5).</a:t>
            </a:r>
            <a:endParaRPr lang="en-US" sz="2000" dirty="0"/>
          </a:p>
          <a:p>
            <a:pPr marL="432" indent="0">
              <a:spcBef>
                <a:spcPts val="600"/>
              </a:spcBef>
              <a:buNone/>
              <a:defRPr/>
            </a:pPr>
            <a:r>
              <a:rPr lang="en-US" sz="2000" b="1" dirty="0">
                <a:solidFill>
                  <a:srgbClr val="007FA3"/>
                </a:solidFill>
              </a:rPr>
              <a:t>32.6 </a:t>
            </a:r>
            <a:r>
              <a:rPr lang="en-AU" sz="2000" dirty="0"/>
              <a:t>To execute tasks in a thread pool (§32.6).</a:t>
            </a:r>
            <a:endParaRPr lang="en-US" sz="2000" dirty="0"/>
          </a:p>
          <a:p>
            <a:pPr marL="432" indent="0">
              <a:spcBef>
                <a:spcPts val="600"/>
              </a:spcBef>
              <a:buNone/>
              <a:defRPr/>
            </a:pPr>
            <a:r>
              <a:rPr lang="en-US" sz="2000" b="1" dirty="0">
                <a:solidFill>
                  <a:srgbClr val="007FA3"/>
                </a:solidFill>
              </a:rPr>
              <a:t>32.7 </a:t>
            </a:r>
            <a:r>
              <a:rPr lang="en-AU" sz="2000" dirty="0"/>
              <a:t>To use synchronized methods or blocks to synchronize threads to avoid race conditions (§32.7).</a:t>
            </a:r>
            <a:endParaRPr lang="en-US" sz="2000" dirty="0"/>
          </a:p>
          <a:p>
            <a:pPr marL="432" indent="0">
              <a:spcBef>
                <a:spcPts val="600"/>
              </a:spcBef>
              <a:buNone/>
              <a:defRPr/>
            </a:pPr>
            <a:r>
              <a:rPr lang="en-US" sz="2000" b="1" dirty="0">
                <a:solidFill>
                  <a:srgbClr val="007FA3"/>
                </a:solidFill>
              </a:rPr>
              <a:t>32.8 </a:t>
            </a:r>
            <a:r>
              <a:rPr lang="en-AU" sz="2000" dirty="0"/>
              <a:t>To synchronize threads using locks (§32.8).</a:t>
            </a:r>
            <a:endParaRPr lang="en-US" sz="2000" dirty="0"/>
          </a:p>
          <a:p>
            <a:pPr marL="432" indent="0">
              <a:spcBef>
                <a:spcPts val="600"/>
              </a:spcBef>
              <a:buNone/>
              <a:defRPr/>
            </a:pPr>
            <a:r>
              <a:rPr lang="en-US" sz="2000" b="1" dirty="0">
                <a:solidFill>
                  <a:srgbClr val="007FA3"/>
                </a:solidFill>
              </a:rPr>
              <a:t>32.9 </a:t>
            </a:r>
            <a:r>
              <a:rPr lang="en-AU" sz="2000" dirty="0"/>
              <a:t>To facilitate thread communications using conditions on locks (§§32.9–32.10).</a:t>
            </a:r>
            <a:endParaRPr lang="en-US" sz="2000" dirty="0"/>
          </a:p>
        </p:txBody>
      </p:sp>
    </p:spTree>
    <p:extLst>
      <p:ext uri="{BB962C8B-B14F-4D97-AF65-F5344CB8AC3E}">
        <p14:creationId xmlns:p14="http://schemas.microsoft.com/office/powerpoint/2010/main" val="2192847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8751-612D-40D3-8C35-0982C8B57371}"/>
              </a:ext>
            </a:extLst>
          </p:cNvPr>
          <p:cNvSpPr>
            <a:spLocks noGrp="1"/>
          </p:cNvSpPr>
          <p:nvPr>
            <p:ph type="title"/>
          </p:nvPr>
        </p:nvSpPr>
        <p:spPr/>
        <p:txBody>
          <a:bodyPr/>
          <a:lstStyle/>
          <a:p>
            <a:r>
              <a:rPr lang="en-US" altLang="en-US" dirty="0"/>
              <a:t>The </a:t>
            </a:r>
            <a:r>
              <a:rPr lang="en-US" altLang="en-US" dirty="0">
                <a:latin typeface="Courier New" panose="02070309020205020404" pitchFamily="49" charset="0"/>
              </a:rPr>
              <a:t>synchronized</a:t>
            </a:r>
            <a:r>
              <a:rPr lang="en-US" altLang="en-US" dirty="0"/>
              <a:t> keyword</a:t>
            </a:r>
            <a:endParaRPr lang="en-IN" dirty="0"/>
          </a:p>
        </p:txBody>
      </p:sp>
      <p:sp>
        <p:nvSpPr>
          <p:cNvPr id="3" name="Content Placeholder 2">
            <a:extLst>
              <a:ext uri="{FF2B5EF4-FFF2-40B4-BE49-F238E27FC236}">
                <a16:creationId xmlns:a16="http://schemas.microsoft.com/office/drawing/2014/main" id="{CF0B8C46-DBD8-4EC8-926B-11CB7F3EC697}"/>
              </a:ext>
            </a:extLst>
          </p:cNvPr>
          <p:cNvSpPr>
            <a:spLocks noGrp="1"/>
          </p:cNvSpPr>
          <p:nvPr>
            <p:ph sz="quarter" idx="13"/>
          </p:nvPr>
        </p:nvSpPr>
        <p:spPr>
          <a:xfrm>
            <a:off x="457200" y="1556326"/>
            <a:ext cx="8229600" cy="3229033"/>
          </a:xfrm>
        </p:spPr>
        <p:txBody>
          <a:bodyPr/>
          <a:lstStyle/>
          <a:p>
            <a:pPr marL="432" indent="0">
              <a:buNone/>
            </a:pPr>
            <a:r>
              <a:rPr lang="en-US" altLang="en-US" sz="2200" dirty="0"/>
              <a:t>To avoid race conditions, more than one thread must be prevented from simultaneously entering certain part of the program, known as critical region. The critical region in the Listing 32.5 is the entire deposit method. You can use the synchronized keyword to synchronize the method so that only one thread can access the method at a time. There are several ways to correct the problem in Listing 32.5, one approach is to make Account thread-safe by adding the </a:t>
            </a:r>
            <a:r>
              <a:rPr lang="en-US" altLang="en-US" sz="2200" dirty="0" err="1"/>
              <a:t>syncronized</a:t>
            </a:r>
            <a:r>
              <a:rPr lang="en-US" altLang="en-US" sz="2200" dirty="0"/>
              <a:t> keyword in the deposit method in Line 45 as follows:</a:t>
            </a:r>
            <a:endParaRPr lang="en-IN" sz="2200" dirty="0"/>
          </a:p>
        </p:txBody>
      </p:sp>
      <p:sp>
        <p:nvSpPr>
          <p:cNvPr id="4" name="Content Placeholder 3">
            <a:extLst>
              <a:ext uri="{FF2B5EF4-FFF2-40B4-BE49-F238E27FC236}">
                <a16:creationId xmlns:a16="http://schemas.microsoft.com/office/drawing/2014/main" id="{8D43DF7A-3EFC-48B0-9FD3-29682C25E7D7}"/>
              </a:ext>
            </a:extLst>
          </p:cNvPr>
          <p:cNvSpPr>
            <a:spLocks noGrp="1"/>
          </p:cNvSpPr>
          <p:nvPr>
            <p:ph sz="quarter" idx="14"/>
          </p:nvPr>
        </p:nvSpPr>
        <p:spPr>
          <a:xfrm>
            <a:off x="457200" y="4945398"/>
            <a:ext cx="6596743" cy="554318"/>
          </a:xfrm>
        </p:spPr>
        <p:txBody>
          <a:bodyPr/>
          <a:lstStyle/>
          <a:p>
            <a:pPr marL="432" indent="0">
              <a:buNone/>
            </a:pPr>
            <a:r>
              <a:rPr lang="en-US" altLang="en-US" sz="2200" dirty="0"/>
              <a:t>public synchronized void deposit(double amount)</a:t>
            </a:r>
          </a:p>
        </p:txBody>
      </p:sp>
    </p:spTree>
    <p:extLst>
      <p:ext uri="{BB962C8B-B14F-4D97-AF65-F5344CB8AC3E}">
        <p14:creationId xmlns:p14="http://schemas.microsoft.com/office/powerpoint/2010/main" val="27723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A930-AAD8-4618-AE4F-D29A04BCD25A}"/>
              </a:ext>
            </a:extLst>
          </p:cNvPr>
          <p:cNvSpPr>
            <a:spLocks noGrp="1"/>
          </p:cNvSpPr>
          <p:nvPr>
            <p:ph type="title"/>
          </p:nvPr>
        </p:nvSpPr>
        <p:spPr/>
        <p:txBody>
          <a:bodyPr/>
          <a:lstStyle/>
          <a:p>
            <a:r>
              <a:rPr lang="en-IN" sz="3200" dirty="0"/>
              <a:t>Synchronizing Instance Methods and Static Methods </a:t>
            </a:r>
            <a:r>
              <a:rPr lang="en-IN" sz="2000" b="0" dirty="0"/>
              <a:t>(1 of 2)</a:t>
            </a:r>
          </a:p>
        </p:txBody>
      </p:sp>
      <p:sp>
        <p:nvSpPr>
          <p:cNvPr id="3" name="Content Placeholder 2">
            <a:extLst>
              <a:ext uri="{FF2B5EF4-FFF2-40B4-BE49-F238E27FC236}">
                <a16:creationId xmlns:a16="http://schemas.microsoft.com/office/drawing/2014/main" id="{CFA2CD18-9A29-4757-9991-61A2A8B40CD4}"/>
              </a:ext>
            </a:extLst>
          </p:cNvPr>
          <p:cNvSpPr>
            <a:spLocks noGrp="1"/>
          </p:cNvSpPr>
          <p:nvPr>
            <p:ph sz="quarter" idx="13"/>
          </p:nvPr>
        </p:nvSpPr>
        <p:spPr>
          <a:xfrm>
            <a:off x="457200" y="1554921"/>
            <a:ext cx="8001000" cy="4204612"/>
          </a:xfrm>
        </p:spPr>
        <p:txBody>
          <a:bodyPr/>
          <a:lstStyle/>
          <a:p>
            <a:pPr marL="432" indent="0">
              <a:buNone/>
            </a:pPr>
            <a:r>
              <a:rPr lang="en-US" altLang="en-US" dirty="0"/>
              <a:t>A synchronized method acquires a lock before it executes. In the case of an instance method, the lock is on the object for which the method was invoked. In the case of a static method, the lock is on the class. If one thread invokes a synchronized instance method (respectively, static method) on an object, the lock of that object (respectively, class) is acquired first, then the method is executed, and finally the lock is released. Another thread invoking the same method of that object (respectively, class) is blocked until the lock is released.</a:t>
            </a:r>
          </a:p>
        </p:txBody>
      </p:sp>
    </p:spTree>
    <p:extLst>
      <p:ext uri="{BB962C8B-B14F-4D97-AF65-F5344CB8AC3E}">
        <p14:creationId xmlns:p14="http://schemas.microsoft.com/office/powerpoint/2010/main" val="2034769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1813-8A1A-4CC1-9A11-E921578AA897}"/>
              </a:ext>
            </a:extLst>
          </p:cNvPr>
          <p:cNvSpPr>
            <a:spLocks noGrp="1"/>
          </p:cNvSpPr>
          <p:nvPr>
            <p:ph type="title"/>
          </p:nvPr>
        </p:nvSpPr>
        <p:spPr/>
        <p:txBody>
          <a:bodyPr/>
          <a:lstStyle/>
          <a:p>
            <a:r>
              <a:rPr lang="en-IN" sz="3200" dirty="0"/>
              <a:t>Synchronizing Instance Methods and Static Methods </a:t>
            </a:r>
            <a:r>
              <a:rPr lang="en-IN" sz="2000" b="0" dirty="0"/>
              <a:t>(2 of 2)</a:t>
            </a:r>
            <a:endParaRPr lang="en-IN" sz="2000" dirty="0"/>
          </a:p>
        </p:txBody>
      </p:sp>
      <p:sp>
        <p:nvSpPr>
          <p:cNvPr id="3" name="Content Placeholder 2">
            <a:extLst>
              <a:ext uri="{FF2B5EF4-FFF2-40B4-BE49-F238E27FC236}">
                <a16:creationId xmlns:a16="http://schemas.microsoft.com/office/drawing/2014/main" id="{CF9179BC-010B-4F4A-BA07-9AC8811A3F27}"/>
              </a:ext>
            </a:extLst>
          </p:cNvPr>
          <p:cNvSpPr>
            <a:spLocks noGrp="1"/>
          </p:cNvSpPr>
          <p:nvPr>
            <p:ph sz="quarter" idx="13"/>
          </p:nvPr>
        </p:nvSpPr>
        <p:spPr>
          <a:xfrm>
            <a:off x="457200" y="1556327"/>
            <a:ext cx="8229600" cy="1733138"/>
          </a:xfrm>
        </p:spPr>
        <p:txBody>
          <a:bodyPr/>
          <a:lstStyle/>
          <a:p>
            <a:pPr marL="432" indent="0">
              <a:buNone/>
            </a:pPr>
            <a:r>
              <a:rPr lang="en-US" altLang="en-US" dirty="0"/>
              <a:t>With the deposit method synchronized, the preceding scenario cannot happen. If Task 2 starts to enter the method, and Task 1 is already in the method, Task 2 is blocked until Task 1 finishes the method.</a:t>
            </a:r>
          </a:p>
        </p:txBody>
      </p:sp>
      <p:pic>
        <p:nvPicPr>
          <p:cNvPr id="5" name="Content Placeholder 4" descr="A table with column headings from left to right as step, balance, Task 1, and Task 2. The row entries are as follows. For long description in Notes pane, press F6.">
            <a:extLst>
              <a:ext uri="{FF2B5EF4-FFF2-40B4-BE49-F238E27FC236}">
                <a16:creationId xmlns:a16="http://schemas.microsoft.com/office/drawing/2014/main" id="{34E45B6B-801C-4817-9AAF-99C9C11FCD77}"/>
              </a:ext>
            </a:extLst>
          </p:cNvPr>
          <p:cNvPicPr>
            <a:picLocks noGrp="1" noChangeAspect="1"/>
          </p:cNvPicPr>
          <p:nvPr>
            <p:ph sz="quarter" idx="14"/>
          </p:nvPr>
        </p:nvPicPr>
        <p:blipFill>
          <a:blip r:embed="rId3"/>
          <a:stretch>
            <a:fillRect/>
          </a:stretch>
        </p:blipFill>
        <p:spPr>
          <a:xfrm>
            <a:off x="457200" y="4052729"/>
            <a:ext cx="8229600" cy="1943416"/>
          </a:xfrm>
          <a:prstGeom prst="rect">
            <a:avLst/>
          </a:prstGeom>
        </p:spPr>
      </p:pic>
    </p:spTree>
    <p:extLst>
      <p:ext uri="{BB962C8B-B14F-4D97-AF65-F5344CB8AC3E}">
        <p14:creationId xmlns:p14="http://schemas.microsoft.com/office/powerpoint/2010/main" val="2706546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E824-5D43-4757-BFF3-A2982E9EB42A}"/>
              </a:ext>
            </a:extLst>
          </p:cNvPr>
          <p:cNvSpPr>
            <a:spLocks noGrp="1"/>
          </p:cNvSpPr>
          <p:nvPr>
            <p:ph type="title"/>
          </p:nvPr>
        </p:nvSpPr>
        <p:spPr/>
        <p:txBody>
          <a:bodyPr/>
          <a:lstStyle/>
          <a:p>
            <a:r>
              <a:rPr lang="en-IN" dirty="0"/>
              <a:t>Synchronizing Tasks</a:t>
            </a:r>
          </a:p>
        </p:txBody>
      </p:sp>
      <p:pic>
        <p:nvPicPr>
          <p:cNvPr id="4" name="Content Placeholder 3" descr="Step in Task 1 as follows. For long description in Notes pane, press F6.">
            <a:extLst>
              <a:ext uri="{FF2B5EF4-FFF2-40B4-BE49-F238E27FC236}">
                <a16:creationId xmlns:a16="http://schemas.microsoft.com/office/drawing/2014/main" id="{D2E469FC-3664-407B-B650-D78FA1D9D290}"/>
              </a:ext>
            </a:extLst>
          </p:cNvPr>
          <p:cNvPicPr>
            <a:picLocks noGrp="1" noChangeAspect="1"/>
          </p:cNvPicPr>
          <p:nvPr>
            <p:ph sz="quarter" idx="13"/>
          </p:nvPr>
        </p:nvPicPr>
        <p:blipFill>
          <a:blip r:embed="rId3"/>
          <a:stretch>
            <a:fillRect/>
          </a:stretch>
        </p:blipFill>
        <p:spPr>
          <a:xfrm>
            <a:off x="763257" y="1615243"/>
            <a:ext cx="7620660" cy="4541914"/>
          </a:xfrm>
          <a:prstGeom prst="rect">
            <a:avLst/>
          </a:prstGeom>
        </p:spPr>
      </p:pic>
    </p:spTree>
    <p:extLst>
      <p:ext uri="{BB962C8B-B14F-4D97-AF65-F5344CB8AC3E}">
        <p14:creationId xmlns:p14="http://schemas.microsoft.com/office/powerpoint/2010/main" val="911636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019-27A6-475D-B57C-4A7F70C92DAA}"/>
              </a:ext>
            </a:extLst>
          </p:cNvPr>
          <p:cNvSpPr>
            <a:spLocks noGrp="1"/>
          </p:cNvSpPr>
          <p:nvPr>
            <p:ph type="title"/>
          </p:nvPr>
        </p:nvSpPr>
        <p:spPr/>
        <p:txBody>
          <a:bodyPr/>
          <a:lstStyle/>
          <a:p>
            <a:r>
              <a:rPr lang="en-US" altLang="en-US" dirty="0">
                <a:cs typeface="Times New Roman" panose="02020603050405020304" pitchFamily="18" charset="0"/>
              </a:rPr>
              <a:t>Synchronizing Statements</a:t>
            </a:r>
            <a:endParaRPr lang="en-IN" dirty="0"/>
          </a:p>
        </p:txBody>
      </p:sp>
      <p:sp>
        <p:nvSpPr>
          <p:cNvPr id="3" name="Content Placeholder 2">
            <a:extLst>
              <a:ext uri="{FF2B5EF4-FFF2-40B4-BE49-F238E27FC236}">
                <a16:creationId xmlns:a16="http://schemas.microsoft.com/office/drawing/2014/main" id="{71641B74-FBBC-43BA-BEF5-BA74DE07551C}"/>
              </a:ext>
            </a:extLst>
          </p:cNvPr>
          <p:cNvSpPr>
            <a:spLocks noGrp="1"/>
          </p:cNvSpPr>
          <p:nvPr>
            <p:ph sz="quarter" idx="13"/>
          </p:nvPr>
        </p:nvSpPr>
        <p:spPr>
          <a:xfrm>
            <a:off x="457199" y="1552574"/>
            <a:ext cx="8481527" cy="2013586"/>
          </a:xfrm>
        </p:spPr>
        <p:txBody>
          <a:bodyPr/>
          <a:lstStyle/>
          <a:p>
            <a:pPr marL="0" indent="0">
              <a:spcBef>
                <a:spcPts val="600"/>
              </a:spcBef>
              <a:buFont typeface="Monotype Sorts"/>
              <a:buNone/>
            </a:pPr>
            <a:r>
              <a:rPr lang="en-US" altLang="en-US" sz="2000" dirty="0">
                <a:cs typeface="Courier New" panose="02070309020205020404" pitchFamily="49" charset="0"/>
              </a:rPr>
              <a:t>Invoking a synchronized instance method of an object acquires a lock on the object, and invoking a synchronized static method of a class acquires a lock on the class. A synchronized statement can be used to acquire a lock on any object, not just </a:t>
            </a:r>
            <a:r>
              <a:rPr lang="en-US" altLang="en-US" sz="2000" b="1" dirty="0">
                <a:cs typeface="Courier New" panose="02070309020205020404" pitchFamily="49" charset="0"/>
              </a:rPr>
              <a:t>this</a:t>
            </a:r>
            <a:r>
              <a:rPr lang="en-US" altLang="en-US" sz="2000" dirty="0">
                <a:cs typeface="Courier New" panose="02070309020205020404" pitchFamily="49" charset="0"/>
              </a:rPr>
              <a:t> object, when executing a block of the code in a method. This block is referred to as a </a:t>
            </a:r>
            <a:r>
              <a:rPr lang="en-US" altLang="en-US" sz="2000" b="1" dirty="0">
                <a:cs typeface="Courier New" panose="02070309020205020404" pitchFamily="49" charset="0"/>
              </a:rPr>
              <a:t>synchronized block</a:t>
            </a:r>
            <a:r>
              <a:rPr lang="en-US" altLang="en-US" sz="2000" dirty="0">
                <a:cs typeface="Courier New" panose="02070309020205020404" pitchFamily="49" charset="0"/>
              </a:rPr>
              <a:t>. The general form of a synchronized statement is as follows:</a:t>
            </a:r>
          </a:p>
        </p:txBody>
      </p:sp>
      <p:sp>
        <p:nvSpPr>
          <p:cNvPr id="4" name="Content Placeholder 3">
            <a:extLst>
              <a:ext uri="{FF2B5EF4-FFF2-40B4-BE49-F238E27FC236}">
                <a16:creationId xmlns:a16="http://schemas.microsoft.com/office/drawing/2014/main" id="{BF711D96-0B83-4341-B3BE-3F95D6264D4B}"/>
              </a:ext>
            </a:extLst>
          </p:cNvPr>
          <p:cNvSpPr>
            <a:spLocks noGrp="1"/>
          </p:cNvSpPr>
          <p:nvPr>
            <p:ph sz="quarter" idx="14"/>
          </p:nvPr>
        </p:nvSpPr>
        <p:spPr>
          <a:xfrm>
            <a:off x="457200" y="3709795"/>
            <a:ext cx="4221480" cy="984499"/>
          </a:xfrm>
        </p:spPr>
        <p:txBody>
          <a:bodyPr/>
          <a:lstStyle/>
          <a:p>
            <a:pPr lvl="1">
              <a:lnSpc>
                <a:spcPct val="90000"/>
              </a:lnSpc>
              <a:spcBef>
                <a:spcPct val="0"/>
              </a:spcBef>
              <a:buFontTx/>
              <a:buNone/>
            </a:pPr>
            <a:r>
              <a:rPr lang="en-US" altLang="en-US" sz="2000" b="1" dirty="0">
                <a:latin typeface="Courier New" panose="02070309020205020404" pitchFamily="49" charset="0"/>
                <a:cs typeface="Courier New" panose="02070309020205020404" pitchFamily="49" charset="0"/>
              </a:rPr>
              <a:t>synchronized (expr) {</a:t>
            </a:r>
          </a:p>
          <a:p>
            <a:pPr lvl="1" indent="-26988">
              <a:lnSpc>
                <a:spcPct val="90000"/>
              </a:lnSpc>
              <a:spcBef>
                <a:spcPct val="0"/>
              </a:spcBef>
              <a:buFontTx/>
              <a:buNone/>
            </a:pPr>
            <a:r>
              <a:rPr lang="en-US" altLang="en-US" sz="2000" b="1" dirty="0">
                <a:latin typeface="Courier New" panose="02070309020205020404" pitchFamily="49" charset="0"/>
                <a:cs typeface="Courier New" panose="02070309020205020404" pitchFamily="49" charset="0"/>
              </a:rPr>
              <a:t>statements;</a:t>
            </a:r>
          </a:p>
          <a:p>
            <a:pPr lvl="1">
              <a:lnSpc>
                <a:spcPct val="90000"/>
              </a:lnSpc>
              <a:spcBef>
                <a:spcPct val="0"/>
              </a:spcBef>
              <a:buFontTx/>
              <a:buNone/>
            </a:pPr>
            <a:r>
              <a:rPr lang="en-US" altLang="en-US" sz="2000" b="1" dirty="0">
                <a:latin typeface="Courier New" panose="02070309020205020404" pitchFamily="49" charset="0"/>
                <a:cs typeface="Courier New" panose="02070309020205020404" pitchFamily="49" charset="0"/>
              </a:rPr>
              <a:t>}</a:t>
            </a:r>
            <a:endParaRPr lang="en-US" altLang="en-US" sz="2000" b="1" dirty="0">
              <a:latin typeface="Courier New" panose="02070309020205020404" pitchFamily="49"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C460DB5-5C66-4EB5-BB49-42E775D4922A}"/>
              </a:ext>
            </a:extLst>
          </p:cNvPr>
          <p:cNvSpPr>
            <a:spLocks noGrp="1"/>
          </p:cNvSpPr>
          <p:nvPr>
            <p:ph sz="quarter" idx="15"/>
          </p:nvPr>
        </p:nvSpPr>
        <p:spPr>
          <a:xfrm>
            <a:off x="457200" y="4823927"/>
            <a:ext cx="8472196" cy="1454953"/>
          </a:xfrm>
        </p:spPr>
        <p:txBody>
          <a:bodyPr/>
          <a:lstStyle/>
          <a:p>
            <a:pPr marL="0" indent="0">
              <a:spcBef>
                <a:spcPts val="600"/>
              </a:spcBef>
              <a:buClrTx/>
              <a:buSzTx/>
              <a:buFontTx/>
              <a:buNone/>
            </a:pPr>
            <a:r>
              <a:rPr lang="en-US" altLang="en-US" sz="2000" dirty="0">
                <a:cs typeface="Courier New" panose="02070309020205020404" pitchFamily="49" charset="0"/>
              </a:rPr>
              <a:t>The expression expr must evaluate to an object reference. If the object is already locked by another thread, the thread is blocked until the lock is released. When a lock is obtained on the object, the statements in the synchronized block are executed, and then the lock is released.</a:t>
            </a:r>
          </a:p>
        </p:txBody>
      </p:sp>
    </p:spTree>
    <p:extLst>
      <p:ext uri="{BB962C8B-B14F-4D97-AF65-F5344CB8AC3E}">
        <p14:creationId xmlns:p14="http://schemas.microsoft.com/office/powerpoint/2010/main" val="875168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0638-1C47-4573-92AE-C7A2AB3C17A8}"/>
              </a:ext>
            </a:extLst>
          </p:cNvPr>
          <p:cNvSpPr>
            <a:spLocks noGrp="1"/>
          </p:cNvSpPr>
          <p:nvPr>
            <p:ph type="title"/>
          </p:nvPr>
        </p:nvSpPr>
        <p:spPr/>
        <p:txBody>
          <a:bodyPr/>
          <a:lstStyle/>
          <a:p>
            <a:r>
              <a:rPr lang="en-IN" sz="3200" dirty="0"/>
              <a:t>Synchronizing Statements v</a:t>
            </a:r>
            <a:r>
              <a:rPr lang="en-IN" sz="100" dirty="0"/>
              <a:t>ersu</a:t>
            </a:r>
            <a:r>
              <a:rPr lang="en-IN" sz="3200" dirty="0"/>
              <a:t>s Methods</a:t>
            </a:r>
          </a:p>
        </p:txBody>
      </p:sp>
      <p:sp>
        <p:nvSpPr>
          <p:cNvPr id="3" name="Content Placeholder 2">
            <a:extLst>
              <a:ext uri="{FF2B5EF4-FFF2-40B4-BE49-F238E27FC236}">
                <a16:creationId xmlns:a16="http://schemas.microsoft.com/office/drawing/2014/main" id="{4103A098-506C-4464-A952-2E159943B297}"/>
              </a:ext>
            </a:extLst>
          </p:cNvPr>
          <p:cNvSpPr>
            <a:spLocks noGrp="1"/>
          </p:cNvSpPr>
          <p:nvPr>
            <p:ph sz="quarter" idx="13"/>
          </p:nvPr>
        </p:nvSpPr>
        <p:spPr>
          <a:xfrm>
            <a:off x="457200" y="1552575"/>
            <a:ext cx="8229601" cy="1097278"/>
          </a:xfrm>
        </p:spPr>
        <p:txBody>
          <a:bodyPr/>
          <a:lstStyle/>
          <a:p>
            <a:pPr marL="432" indent="0">
              <a:buNone/>
            </a:pPr>
            <a:r>
              <a:rPr lang="en-IN" sz="2000" dirty="0"/>
              <a:t>Any synchronized instance method can be converted into a synchronized statement. Suppose that the following is a synchronized instance method:</a:t>
            </a:r>
          </a:p>
        </p:txBody>
      </p:sp>
      <p:sp>
        <p:nvSpPr>
          <p:cNvPr id="4" name="Content Placeholder 3">
            <a:extLst>
              <a:ext uri="{FF2B5EF4-FFF2-40B4-BE49-F238E27FC236}">
                <a16:creationId xmlns:a16="http://schemas.microsoft.com/office/drawing/2014/main" id="{3D8641DB-535F-420F-8B66-D8C6CBF7637D}"/>
              </a:ext>
            </a:extLst>
          </p:cNvPr>
          <p:cNvSpPr>
            <a:spLocks noGrp="1"/>
          </p:cNvSpPr>
          <p:nvPr>
            <p:ph sz="quarter" idx="14"/>
          </p:nvPr>
        </p:nvSpPr>
        <p:spPr>
          <a:xfrm>
            <a:off x="457200" y="2780652"/>
            <a:ext cx="6995160" cy="1063560"/>
          </a:xfrm>
        </p:spPr>
        <p:txBody>
          <a:bodyPr/>
          <a:lstStyle/>
          <a:p>
            <a:pPr lvl="1">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public synchronized void </a:t>
            </a:r>
            <a:r>
              <a:rPr lang="en-US" altLang="en-US" sz="2000" b="1" dirty="0" err="1">
                <a:solidFill>
                  <a:schemeClr val="tx1"/>
                </a:solidFill>
                <a:latin typeface="Courier New" panose="02070309020205020404" pitchFamily="49" charset="0"/>
                <a:cs typeface="Times New Roman" panose="02020603050405020304" pitchFamily="18" charset="0"/>
              </a:rPr>
              <a:t>xMethod</a:t>
            </a:r>
            <a:r>
              <a:rPr lang="en-US" altLang="en-US" sz="2000" b="1" dirty="0">
                <a:solidFill>
                  <a:schemeClr val="tx1"/>
                </a:solidFill>
                <a:latin typeface="Courier New" panose="02070309020205020404" pitchFamily="49" charset="0"/>
                <a:cs typeface="Times New Roman" panose="02020603050405020304" pitchFamily="18" charset="0"/>
              </a:rPr>
              <a:t>() {</a:t>
            </a:r>
          </a:p>
          <a:p>
            <a:pPr lvl="1" indent="155575">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 method body</a:t>
            </a:r>
          </a:p>
          <a:p>
            <a:pPr lvl="1">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5093B806-4441-4522-88DF-EA449E1340EE}"/>
              </a:ext>
            </a:extLst>
          </p:cNvPr>
          <p:cNvSpPr>
            <a:spLocks noGrp="1"/>
          </p:cNvSpPr>
          <p:nvPr>
            <p:ph sz="quarter" idx="15"/>
          </p:nvPr>
        </p:nvSpPr>
        <p:spPr>
          <a:xfrm>
            <a:off x="457200" y="3910420"/>
            <a:ext cx="4011769" cy="477607"/>
          </a:xfrm>
        </p:spPr>
        <p:txBody>
          <a:bodyPr/>
          <a:lstStyle/>
          <a:p>
            <a:pPr marL="432" indent="0">
              <a:buNone/>
            </a:pPr>
            <a:r>
              <a:rPr lang="en-US" altLang="en-US" sz="2000" dirty="0">
                <a:cs typeface="Times New Roman" panose="02020603050405020304" pitchFamily="18" charset="0"/>
              </a:rPr>
              <a:t>This method is equivalent to</a:t>
            </a:r>
          </a:p>
        </p:txBody>
      </p:sp>
      <p:sp>
        <p:nvSpPr>
          <p:cNvPr id="6" name="Content Placeholder 5">
            <a:extLst>
              <a:ext uri="{FF2B5EF4-FFF2-40B4-BE49-F238E27FC236}">
                <a16:creationId xmlns:a16="http://schemas.microsoft.com/office/drawing/2014/main" id="{8FA19EC9-570E-4D6E-ADA8-CF474A362445}"/>
              </a:ext>
            </a:extLst>
          </p:cNvPr>
          <p:cNvSpPr>
            <a:spLocks noGrp="1"/>
          </p:cNvSpPr>
          <p:nvPr>
            <p:ph sz="quarter" idx="16"/>
          </p:nvPr>
        </p:nvSpPr>
        <p:spPr>
          <a:xfrm>
            <a:off x="457200" y="4503800"/>
            <a:ext cx="6522720" cy="1712324"/>
          </a:xfrm>
        </p:spPr>
        <p:txBody>
          <a:bodyPr/>
          <a:lstStyle/>
          <a:p>
            <a:pPr lvl="1">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public void </a:t>
            </a:r>
            <a:r>
              <a:rPr lang="en-US" altLang="en-US" sz="2000" b="1" dirty="0" err="1">
                <a:solidFill>
                  <a:schemeClr val="tx1"/>
                </a:solidFill>
                <a:latin typeface="Courier New" panose="02070309020205020404" pitchFamily="49" charset="0"/>
                <a:cs typeface="Times New Roman" panose="02020603050405020304" pitchFamily="18" charset="0"/>
              </a:rPr>
              <a:t>xMethod</a:t>
            </a:r>
            <a:r>
              <a:rPr lang="en-US" altLang="en-US" sz="2000" b="1" dirty="0">
                <a:solidFill>
                  <a:schemeClr val="tx1"/>
                </a:solidFill>
                <a:latin typeface="Courier New" panose="02070309020205020404" pitchFamily="49" charset="0"/>
                <a:cs typeface="Times New Roman" panose="02020603050405020304" pitchFamily="18" charset="0"/>
              </a:rPr>
              <a:t>() {</a:t>
            </a:r>
          </a:p>
          <a:p>
            <a:pPr lvl="1" indent="155575">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synchronized (this) {</a:t>
            </a:r>
          </a:p>
          <a:p>
            <a:pPr lvl="1" indent="339725">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 method body</a:t>
            </a:r>
          </a:p>
          <a:p>
            <a:pPr lvl="1" indent="155575">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a:t>
            </a:r>
          </a:p>
          <a:p>
            <a:pPr lvl="1">
              <a:spcBef>
                <a:spcPct val="0"/>
              </a:spcBef>
              <a:buFontTx/>
              <a:buNone/>
            </a:pPr>
            <a:r>
              <a:rPr lang="en-US" altLang="en-US" sz="2000" b="1" dirty="0">
                <a:solidFill>
                  <a:schemeClr val="tx1"/>
                </a:solidFill>
                <a:latin typeface="Courier New" panose="02070309020205020404" pitchFamily="49" charset="0"/>
                <a:cs typeface="Times New Roman" panose="02020603050405020304" pitchFamily="18" charset="0"/>
              </a:rPr>
              <a:t>}</a:t>
            </a:r>
            <a:endParaRPr lang="en-US" altLang="en-US" sz="2000" b="1"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237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B615-593B-4DAC-AD70-5B4EC65384F3}"/>
              </a:ext>
            </a:extLst>
          </p:cNvPr>
          <p:cNvSpPr>
            <a:spLocks noGrp="1"/>
          </p:cNvSpPr>
          <p:nvPr>
            <p:ph type="title"/>
          </p:nvPr>
        </p:nvSpPr>
        <p:spPr/>
        <p:txBody>
          <a:bodyPr/>
          <a:lstStyle/>
          <a:p>
            <a:r>
              <a:rPr lang="en-IN" dirty="0"/>
              <a:t>Synchronization Using Locks</a:t>
            </a:r>
          </a:p>
        </p:txBody>
      </p:sp>
      <p:sp>
        <p:nvSpPr>
          <p:cNvPr id="3" name="Content Placeholder 2">
            <a:extLst>
              <a:ext uri="{FF2B5EF4-FFF2-40B4-BE49-F238E27FC236}">
                <a16:creationId xmlns:a16="http://schemas.microsoft.com/office/drawing/2014/main" id="{1C287210-6457-4ABB-8198-28F70F992E4B}"/>
              </a:ext>
            </a:extLst>
          </p:cNvPr>
          <p:cNvSpPr>
            <a:spLocks noGrp="1"/>
          </p:cNvSpPr>
          <p:nvPr>
            <p:ph sz="quarter" idx="13"/>
          </p:nvPr>
        </p:nvSpPr>
        <p:spPr/>
        <p:txBody>
          <a:bodyPr/>
          <a:lstStyle/>
          <a:p>
            <a:pPr marL="432" indent="0">
              <a:buNone/>
            </a:pPr>
            <a:r>
              <a:rPr lang="en-IN" sz="1800" dirty="0"/>
              <a:t>A synchronized instance method implicitly acquires a lock on the instance before it executes the method.</a:t>
            </a:r>
          </a:p>
          <a:p>
            <a:pPr marL="432" indent="0">
              <a:buNone/>
            </a:pPr>
            <a:r>
              <a:rPr lang="en-IN" sz="1800" dirty="0"/>
              <a:t>J</a:t>
            </a:r>
            <a:r>
              <a:rPr lang="en-IN" sz="100" dirty="0"/>
              <a:t> </a:t>
            </a:r>
            <a:r>
              <a:rPr lang="en-IN" sz="1800" dirty="0"/>
              <a:t>D</a:t>
            </a:r>
            <a:r>
              <a:rPr lang="en-IN" sz="100" dirty="0"/>
              <a:t> </a:t>
            </a:r>
            <a:r>
              <a:rPr lang="en-IN" sz="1800" dirty="0"/>
              <a:t>K 1.5 enables you to use locks explicitly. The new locking features are flexible and give you more control for coordinating threads. A lock is an instance of the Lock interface, which declares the methods for acquiring and releasing locks. A lock may also use the </a:t>
            </a:r>
            <a:r>
              <a:rPr lang="en-IN" sz="1800" dirty="0" err="1"/>
              <a:t>newCondition</a:t>
            </a:r>
            <a:r>
              <a:rPr lang="en-IN" sz="1800" dirty="0"/>
              <a:t>() method to create any number of Condition objects, which can be used for thread communications.</a:t>
            </a:r>
          </a:p>
        </p:txBody>
      </p:sp>
      <p:pic>
        <p:nvPicPr>
          <p:cNvPr id="5" name="Content Placeholder 4" descr="A diagram shows java.util.concurrent.locks.ReentrantLock the interface  For long description in Notes pane, press F6.">
            <a:extLst>
              <a:ext uri="{FF2B5EF4-FFF2-40B4-BE49-F238E27FC236}">
                <a16:creationId xmlns:a16="http://schemas.microsoft.com/office/drawing/2014/main" id="{368FD3E9-627E-455A-86BF-4D71CDE768A0}"/>
              </a:ext>
            </a:extLst>
          </p:cNvPr>
          <p:cNvPicPr>
            <a:picLocks noGrp="1" noChangeAspect="1"/>
          </p:cNvPicPr>
          <p:nvPr>
            <p:ph sz="quarter" idx="14"/>
          </p:nvPr>
        </p:nvPicPr>
        <p:blipFill>
          <a:blip r:embed="rId3"/>
          <a:stretch>
            <a:fillRect/>
          </a:stretch>
        </p:blipFill>
        <p:spPr>
          <a:xfrm>
            <a:off x="1989836" y="4048125"/>
            <a:ext cx="5164328" cy="2105025"/>
          </a:xfrm>
          <a:prstGeom prst="rect">
            <a:avLst/>
          </a:prstGeom>
        </p:spPr>
      </p:pic>
    </p:spTree>
    <p:extLst>
      <p:ext uri="{BB962C8B-B14F-4D97-AF65-F5344CB8AC3E}">
        <p14:creationId xmlns:p14="http://schemas.microsoft.com/office/powerpoint/2010/main" val="190740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5C78-7EBE-4242-BCEA-472265C284DA}"/>
              </a:ext>
            </a:extLst>
          </p:cNvPr>
          <p:cNvSpPr>
            <a:spLocks noGrp="1"/>
          </p:cNvSpPr>
          <p:nvPr>
            <p:ph type="title"/>
          </p:nvPr>
        </p:nvSpPr>
        <p:spPr/>
        <p:txBody>
          <a:bodyPr/>
          <a:lstStyle/>
          <a:p>
            <a:r>
              <a:rPr lang="en-IN" dirty="0"/>
              <a:t>Fairness Policy</a:t>
            </a:r>
          </a:p>
        </p:txBody>
      </p:sp>
      <p:sp>
        <p:nvSpPr>
          <p:cNvPr id="3" name="Content Placeholder 2">
            <a:extLst>
              <a:ext uri="{FF2B5EF4-FFF2-40B4-BE49-F238E27FC236}">
                <a16:creationId xmlns:a16="http://schemas.microsoft.com/office/drawing/2014/main" id="{FF5F3196-9C7E-42D1-B839-4F11C79CEE22}"/>
              </a:ext>
            </a:extLst>
          </p:cNvPr>
          <p:cNvSpPr>
            <a:spLocks noGrp="1"/>
          </p:cNvSpPr>
          <p:nvPr>
            <p:ph sz="quarter" idx="13"/>
          </p:nvPr>
        </p:nvSpPr>
        <p:spPr/>
        <p:txBody>
          <a:bodyPr/>
          <a:lstStyle/>
          <a:p>
            <a:pPr marL="432" indent="0">
              <a:buNone/>
            </a:pPr>
            <a:r>
              <a:rPr lang="en-IN" dirty="0" err="1"/>
              <a:t>ReentrantLock</a:t>
            </a:r>
            <a:r>
              <a:rPr lang="en-IN" dirty="0"/>
              <a:t> is a concrete implementation of Lock for creating mutual exclusive locks. You can create a lock with the specified fairness policy. True fairness policies guarantee the longest-wait thread to obtain the lock first. False fairness policies grant a lock to a waiting thread without any access order. Programs using fair locks accessed by many threads may have poor overall performance than those using the default setting, but have smaller variances in times to obtain locks and guarantee lack of starvation.</a:t>
            </a:r>
          </a:p>
        </p:txBody>
      </p:sp>
    </p:spTree>
    <p:extLst>
      <p:ext uri="{BB962C8B-B14F-4D97-AF65-F5344CB8AC3E}">
        <p14:creationId xmlns:p14="http://schemas.microsoft.com/office/powerpoint/2010/main" val="300571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C222-EF07-48ED-B761-3478A201F29D}"/>
              </a:ext>
            </a:extLst>
          </p:cNvPr>
          <p:cNvSpPr>
            <a:spLocks noGrp="1"/>
          </p:cNvSpPr>
          <p:nvPr>
            <p:ph type="title"/>
          </p:nvPr>
        </p:nvSpPr>
        <p:spPr/>
        <p:txBody>
          <a:bodyPr/>
          <a:lstStyle/>
          <a:p>
            <a:r>
              <a:rPr lang="en-IN" dirty="0"/>
              <a:t>Example: Using Locks</a:t>
            </a:r>
          </a:p>
        </p:txBody>
      </p:sp>
      <p:sp>
        <p:nvSpPr>
          <p:cNvPr id="3" name="Content Placeholder 2">
            <a:extLst>
              <a:ext uri="{FF2B5EF4-FFF2-40B4-BE49-F238E27FC236}">
                <a16:creationId xmlns:a16="http://schemas.microsoft.com/office/drawing/2014/main" id="{2947FFA6-B09B-463D-87A9-A7F41D24430D}"/>
              </a:ext>
            </a:extLst>
          </p:cNvPr>
          <p:cNvSpPr>
            <a:spLocks noGrp="1"/>
          </p:cNvSpPr>
          <p:nvPr>
            <p:ph sz="quarter" idx="13"/>
          </p:nvPr>
        </p:nvSpPr>
        <p:spPr>
          <a:xfrm>
            <a:off x="457200" y="1552575"/>
            <a:ext cx="8229600" cy="1053465"/>
          </a:xfrm>
        </p:spPr>
        <p:txBody>
          <a:bodyPr/>
          <a:lstStyle/>
          <a:p>
            <a:pPr marL="432" indent="0">
              <a:buNone/>
            </a:pPr>
            <a:r>
              <a:rPr lang="en-US" altLang="en-US" dirty="0"/>
              <a:t>This example revises AccountWithoutSync.java to synchronize the account modification using explicit locks.</a:t>
            </a:r>
          </a:p>
        </p:txBody>
      </p:sp>
      <p:sp>
        <p:nvSpPr>
          <p:cNvPr id="10" name="Text Placeholder 9">
            <a:extLst>
              <a:ext uri="{FF2B5EF4-FFF2-40B4-BE49-F238E27FC236}">
                <a16:creationId xmlns:a16="http://schemas.microsoft.com/office/drawing/2014/main" id="{5FE8BCA1-BF2F-48C2-821F-6FFB958030E7}"/>
              </a:ext>
            </a:extLst>
          </p:cNvPr>
          <p:cNvSpPr>
            <a:spLocks noGrp="1"/>
          </p:cNvSpPr>
          <p:nvPr>
            <p:ph type="body" sz="quarter" idx="20"/>
          </p:nvPr>
        </p:nvSpPr>
        <p:spPr>
          <a:xfrm>
            <a:off x="2460457" y="5536158"/>
            <a:ext cx="4223086" cy="582156"/>
          </a:xfrm>
        </p:spPr>
        <p:txBody>
          <a:bodyPr/>
          <a:lstStyle/>
          <a:p>
            <a:pPr marL="432" indent="0">
              <a:buNone/>
            </a:pPr>
            <a:r>
              <a:rPr lang="en-US" altLang="en-US" dirty="0" err="1">
                <a:hlinkClick r:id="rId3"/>
              </a:rPr>
              <a:t>AccountWithSyncUsingLock</a:t>
            </a:r>
            <a:endParaRPr lang="en-US" altLang="en-US" dirty="0">
              <a:hlinkClick r:id="rId3"/>
            </a:endParaRPr>
          </a:p>
        </p:txBody>
      </p:sp>
    </p:spTree>
    <p:extLst>
      <p:ext uri="{BB962C8B-B14F-4D97-AF65-F5344CB8AC3E}">
        <p14:creationId xmlns:p14="http://schemas.microsoft.com/office/powerpoint/2010/main" val="1003331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01C7-F906-4368-B0A7-E1F991506E95}"/>
              </a:ext>
            </a:extLst>
          </p:cNvPr>
          <p:cNvSpPr>
            <a:spLocks noGrp="1"/>
          </p:cNvSpPr>
          <p:nvPr>
            <p:ph type="title"/>
          </p:nvPr>
        </p:nvSpPr>
        <p:spPr/>
        <p:txBody>
          <a:bodyPr/>
          <a:lstStyle/>
          <a:p>
            <a:r>
              <a:rPr lang="en-IN" dirty="0"/>
              <a:t>Cooperation Among Threads </a:t>
            </a:r>
            <a:r>
              <a:rPr lang="en-IN" sz="2000" b="0" dirty="0"/>
              <a:t>(1 of 2)</a:t>
            </a:r>
          </a:p>
        </p:txBody>
      </p:sp>
      <p:sp>
        <p:nvSpPr>
          <p:cNvPr id="3" name="Content Placeholder 2">
            <a:extLst>
              <a:ext uri="{FF2B5EF4-FFF2-40B4-BE49-F238E27FC236}">
                <a16:creationId xmlns:a16="http://schemas.microsoft.com/office/drawing/2014/main" id="{6073593E-98C8-40F7-AEAB-4649C2ABD33C}"/>
              </a:ext>
            </a:extLst>
          </p:cNvPr>
          <p:cNvSpPr>
            <a:spLocks noGrp="1"/>
          </p:cNvSpPr>
          <p:nvPr>
            <p:ph sz="quarter" idx="13"/>
          </p:nvPr>
        </p:nvSpPr>
        <p:spPr>
          <a:xfrm>
            <a:off x="457200" y="1556326"/>
            <a:ext cx="8229600" cy="2619433"/>
          </a:xfrm>
        </p:spPr>
        <p:txBody>
          <a:bodyPr/>
          <a:lstStyle/>
          <a:p>
            <a:pPr marL="432" indent="0">
              <a:buNone/>
            </a:pPr>
            <a:r>
              <a:rPr lang="en-IN" sz="2000" dirty="0"/>
              <a:t>The conditions can be used to facilitate communications among threads. A thread can specify what to do under a certain condition. Conditions are objects created by invoking the </a:t>
            </a:r>
            <a:r>
              <a:rPr lang="en-IN" sz="2000" dirty="0" err="1"/>
              <a:t>newCondition</a:t>
            </a:r>
            <a:r>
              <a:rPr lang="en-IN" sz="2000" dirty="0"/>
              <a:t>() method on a Lock object. Once a condition is created, you can use its await(), signal(), and </a:t>
            </a:r>
            <a:r>
              <a:rPr lang="en-IN" sz="2000" dirty="0" err="1"/>
              <a:t>signalAll</a:t>
            </a:r>
            <a:r>
              <a:rPr lang="en-IN" sz="2000" dirty="0"/>
              <a:t>() methods for thread communications. The await() method causes the current thread to wait until the condition is </a:t>
            </a:r>
            <a:r>
              <a:rPr lang="en-IN" sz="2000" dirty="0" err="1"/>
              <a:t>signaled</a:t>
            </a:r>
            <a:r>
              <a:rPr lang="en-IN" sz="2000" dirty="0"/>
              <a:t>. The signal() method wakes up one waiting thread, and the </a:t>
            </a:r>
            <a:r>
              <a:rPr lang="en-IN" sz="2000" dirty="0" err="1"/>
              <a:t>signalAll</a:t>
            </a:r>
            <a:r>
              <a:rPr lang="en-IN" sz="2000" dirty="0"/>
              <a:t>() method wakes all waiting threads.</a:t>
            </a:r>
          </a:p>
        </p:txBody>
      </p:sp>
      <p:pic>
        <p:nvPicPr>
          <p:cNvPr id="5" name="Content Placeholder 4" descr="The codes and descriptions for interfaceo java.util.concurrent.Condition as follows. For long description in Notes pane, press F6.">
            <a:extLst>
              <a:ext uri="{FF2B5EF4-FFF2-40B4-BE49-F238E27FC236}">
                <a16:creationId xmlns:a16="http://schemas.microsoft.com/office/drawing/2014/main" id="{E127CC4B-01EC-40D5-A08D-8C4A1E82D477}"/>
              </a:ext>
            </a:extLst>
          </p:cNvPr>
          <p:cNvPicPr>
            <a:picLocks noGrp="1" noChangeAspect="1"/>
          </p:cNvPicPr>
          <p:nvPr>
            <p:ph sz="quarter" idx="14"/>
          </p:nvPr>
        </p:nvPicPr>
        <p:blipFill>
          <a:blip r:embed="rId3"/>
          <a:stretch>
            <a:fillRect/>
          </a:stretch>
        </p:blipFill>
        <p:spPr>
          <a:xfrm>
            <a:off x="831273" y="4554595"/>
            <a:ext cx="7481455" cy="1494156"/>
          </a:xfrm>
          <a:prstGeom prst="rect">
            <a:avLst/>
          </a:prstGeom>
        </p:spPr>
      </p:pic>
    </p:spTree>
    <p:extLst>
      <p:ext uri="{BB962C8B-B14F-4D97-AF65-F5344CB8AC3E}">
        <p14:creationId xmlns:p14="http://schemas.microsoft.com/office/powerpoint/2010/main" val="764589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0ABE-DD82-4E61-82F4-9CE9A73FDD4A}"/>
              </a:ext>
            </a:extLst>
          </p:cNvPr>
          <p:cNvSpPr>
            <a:spLocks noGrp="1"/>
          </p:cNvSpPr>
          <p:nvPr>
            <p:ph type="title"/>
          </p:nvPr>
        </p:nvSpPr>
        <p:spPr/>
        <p:txBody>
          <a:bodyPr/>
          <a:lstStyle/>
          <a:p>
            <a:r>
              <a:rPr lang="en-IN" dirty="0"/>
              <a:t>Objectives </a:t>
            </a:r>
            <a:r>
              <a:rPr lang="en-IN" sz="2000" b="0" dirty="0"/>
              <a:t>(2 of 2)</a:t>
            </a:r>
          </a:p>
        </p:txBody>
      </p:sp>
      <p:sp>
        <p:nvSpPr>
          <p:cNvPr id="3" name="Content Placeholder 2">
            <a:extLst>
              <a:ext uri="{FF2B5EF4-FFF2-40B4-BE49-F238E27FC236}">
                <a16:creationId xmlns:a16="http://schemas.microsoft.com/office/drawing/2014/main" id="{EC849E00-522C-4586-BDAC-74B47EAB08FC}"/>
              </a:ext>
            </a:extLst>
          </p:cNvPr>
          <p:cNvSpPr>
            <a:spLocks noGrp="1"/>
          </p:cNvSpPr>
          <p:nvPr>
            <p:ph sz="quarter" idx="13"/>
          </p:nvPr>
        </p:nvSpPr>
        <p:spPr>
          <a:xfrm>
            <a:off x="457199" y="1554920"/>
            <a:ext cx="8045533" cy="4418368"/>
          </a:xfrm>
        </p:spPr>
        <p:txBody>
          <a:bodyPr/>
          <a:lstStyle/>
          <a:p>
            <a:pPr marL="432" indent="0">
              <a:spcBef>
                <a:spcPts val="600"/>
              </a:spcBef>
              <a:buNone/>
              <a:defRPr/>
            </a:pPr>
            <a:r>
              <a:rPr lang="en-US" sz="2000" b="1" dirty="0">
                <a:solidFill>
                  <a:srgbClr val="007FA3"/>
                </a:solidFill>
              </a:rPr>
              <a:t>32.10 </a:t>
            </a:r>
            <a:r>
              <a:rPr lang="en-AU" sz="2000" dirty="0"/>
              <a:t>To use blocking queues to synchronize access to an array queue, linked queue, and priority queue (§32.11).</a:t>
            </a:r>
            <a:endParaRPr lang="en-US" sz="2000" dirty="0"/>
          </a:p>
          <a:p>
            <a:pPr marL="432" indent="0">
              <a:spcBef>
                <a:spcPts val="600"/>
              </a:spcBef>
              <a:buNone/>
              <a:defRPr/>
            </a:pPr>
            <a:r>
              <a:rPr lang="en-US" sz="2000" b="1" dirty="0">
                <a:solidFill>
                  <a:srgbClr val="007FA3"/>
                </a:solidFill>
              </a:rPr>
              <a:t>32.11 </a:t>
            </a:r>
            <a:r>
              <a:rPr lang="en-AU" sz="2000" dirty="0"/>
              <a:t>To restrict the number of accesses to a shared resource using semaphores (§32.12).</a:t>
            </a:r>
            <a:endParaRPr lang="en-US" sz="2000" dirty="0"/>
          </a:p>
          <a:p>
            <a:pPr marL="432" indent="0">
              <a:spcBef>
                <a:spcPts val="600"/>
              </a:spcBef>
              <a:buNone/>
              <a:defRPr/>
            </a:pPr>
            <a:r>
              <a:rPr lang="en-US" sz="2000" b="1" dirty="0">
                <a:solidFill>
                  <a:srgbClr val="007FA3"/>
                </a:solidFill>
              </a:rPr>
              <a:t>32.12 </a:t>
            </a:r>
            <a:r>
              <a:rPr lang="en-AU" sz="2000" dirty="0"/>
              <a:t>To use the resource-ordering technique to avoid deadlocks (§32.13).</a:t>
            </a:r>
            <a:endParaRPr lang="en-US" sz="2000" dirty="0"/>
          </a:p>
          <a:p>
            <a:pPr marL="432" indent="0">
              <a:spcBef>
                <a:spcPts val="600"/>
              </a:spcBef>
              <a:buNone/>
              <a:defRPr/>
            </a:pPr>
            <a:r>
              <a:rPr lang="en-US" sz="2000" b="1" dirty="0">
                <a:solidFill>
                  <a:srgbClr val="007FA3"/>
                </a:solidFill>
              </a:rPr>
              <a:t>32.13 </a:t>
            </a:r>
            <a:r>
              <a:rPr lang="en-AU" sz="2000" dirty="0"/>
              <a:t>To describe the life cycle of a thread (§32.14).</a:t>
            </a:r>
            <a:endParaRPr lang="en-US" sz="2000" dirty="0"/>
          </a:p>
          <a:p>
            <a:pPr marL="432" indent="0">
              <a:spcBef>
                <a:spcPts val="600"/>
              </a:spcBef>
              <a:buNone/>
              <a:defRPr/>
            </a:pPr>
            <a:r>
              <a:rPr lang="en-US" sz="2000" b="1" dirty="0">
                <a:solidFill>
                  <a:srgbClr val="007FA3"/>
                </a:solidFill>
              </a:rPr>
              <a:t>32.14 </a:t>
            </a:r>
            <a:r>
              <a:rPr lang="en-AU" sz="2000" dirty="0"/>
              <a:t>To create synchronized collections using the static methods in the </a:t>
            </a:r>
            <a:r>
              <a:rPr lang="en-AU" sz="2000" b="1" dirty="0"/>
              <a:t>Collections</a:t>
            </a:r>
            <a:r>
              <a:rPr lang="en-AU" sz="2000" dirty="0"/>
              <a:t> class (§32.15).</a:t>
            </a:r>
            <a:endParaRPr lang="en-US" sz="2000" dirty="0"/>
          </a:p>
          <a:p>
            <a:pPr marL="432" indent="0">
              <a:spcBef>
                <a:spcPts val="600"/>
              </a:spcBef>
              <a:buNone/>
              <a:defRPr/>
            </a:pPr>
            <a:r>
              <a:rPr lang="en-US" sz="2000" b="1" dirty="0">
                <a:solidFill>
                  <a:srgbClr val="007FA3"/>
                </a:solidFill>
              </a:rPr>
              <a:t>32.15 </a:t>
            </a:r>
            <a:r>
              <a:rPr lang="en-AU" sz="2000" dirty="0"/>
              <a:t>To develop parallel programs using the Fork/Join Framework (§32.16).</a:t>
            </a:r>
            <a:endParaRPr lang="en-US" sz="2000" dirty="0"/>
          </a:p>
        </p:txBody>
      </p:sp>
    </p:spTree>
    <p:extLst>
      <p:ext uri="{BB962C8B-B14F-4D97-AF65-F5344CB8AC3E}">
        <p14:creationId xmlns:p14="http://schemas.microsoft.com/office/powerpoint/2010/main" val="2450435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01C7-F906-4368-B0A7-E1F991506E95}"/>
              </a:ext>
            </a:extLst>
          </p:cNvPr>
          <p:cNvSpPr>
            <a:spLocks noGrp="1"/>
          </p:cNvSpPr>
          <p:nvPr>
            <p:ph type="title"/>
          </p:nvPr>
        </p:nvSpPr>
        <p:spPr/>
        <p:txBody>
          <a:bodyPr/>
          <a:lstStyle/>
          <a:p>
            <a:r>
              <a:rPr lang="en-IN" dirty="0"/>
              <a:t>Cooperation Among Threads </a:t>
            </a:r>
            <a:r>
              <a:rPr lang="en-IN" sz="2000" b="0" dirty="0"/>
              <a:t>(2 of 2)</a:t>
            </a:r>
          </a:p>
        </p:txBody>
      </p:sp>
      <p:sp>
        <p:nvSpPr>
          <p:cNvPr id="3" name="Content Placeholder 2">
            <a:extLst>
              <a:ext uri="{FF2B5EF4-FFF2-40B4-BE49-F238E27FC236}">
                <a16:creationId xmlns:a16="http://schemas.microsoft.com/office/drawing/2014/main" id="{6073593E-98C8-40F7-AEAB-4649C2ABD33C}"/>
              </a:ext>
            </a:extLst>
          </p:cNvPr>
          <p:cNvSpPr>
            <a:spLocks noGrp="1"/>
          </p:cNvSpPr>
          <p:nvPr>
            <p:ph sz="quarter" idx="13"/>
          </p:nvPr>
        </p:nvSpPr>
        <p:spPr>
          <a:xfrm>
            <a:off x="457200" y="1556327"/>
            <a:ext cx="8229600" cy="2177474"/>
          </a:xfrm>
        </p:spPr>
        <p:txBody>
          <a:bodyPr/>
          <a:lstStyle/>
          <a:p>
            <a:pPr marL="432" indent="0">
              <a:buNone/>
            </a:pPr>
            <a:r>
              <a:rPr lang="en-IN" sz="2200" dirty="0"/>
              <a:t>To synchronize the operations, use a lock with a condition: </a:t>
            </a:r>
            <a:r>
              <a:rPr lang="en-IN" sz="2200" dirty="0" err="1"/>
              <a:t>newDeposit</a:t>
            </a:r>
            <a:r>
              <a:rPr lang="en-IN" sz="2200" dirty="0"/>
              <a:t> (i.e., new deposit added to the account). If the balance is less than the amount to be withdrawn, the withdraw task will wait for the </a:t>
            </a:r>
            <a:r>
              <a:rPr lang="en-IN" sz="2200" dirty="0" err="1"/>
              <a:t>newDeposit</a:t>
            </a:r>
            <a:r>
              <a:rPr lang="en-IN" sz="2200" dirty="0"/>
              <a:t> condition. When the deposit task adds money to the account, the task signals the waiting withdraw task to try again.</a:t>
            </a:r>
          </a:p>
        </p:txBody>
      </p:sp>
      <p:pic>
        <p:nvPicPr>
          <p:cNvPr id="7" name="Content Placeholder 6" descr="Codes for Withdraw Task as follows. For long description in Notes pane, press F6.">
            <a:extLst>
              <a:ext uri="{FF2B5EF4-FFF2-40B4-BE49-F238E27FC236}">
                <a16:creationId xmlns:a16="http://schemas.microsoft.com/office/drawing/2014/main" id="{CBA8C1F0-FC66-463A-8496-88B92E953EF9}"/>
              </a:ext>
            </a:extLst>
          </p:cNvPr>
          <p:cNvPicPr>
            <a:picLocks noGrp="1" noChangeAspect="1"/>
          </p:cNvPicPr>
          <p:nvPr>
            <p:ph sz="quarter" idx="14"/>
          </p:nvPr>
        </p:nvPicPr>
        <p:blipFill>
          <a:blip r:embed="rId3"/>
          <a:stretch>
            <a:fillRect/>
          </a:stretch>
        </p:blipFill>
        <p:spPr>
          <a:xfrm>
            <a:off x="1573948" y="3881913"/>
            <a:ext cx="5996103" cy="2315528"/>
          </a:xfrm>
          <a:prstGeom prst="rect">
            <a:avLst/>
          </a:prstGeom>
        </p:spPr>
      </p:pic>
    </p:spTree>
    <p:extLst>
      <p:ext uri="{BB962C8B-B14F-4D97-AF65-F5344CB8AC3E}">
        <p14:creationId xmlns:p14="http://schemas.microsoft.com/office/powerpoint/2010/main" val="443165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79E-C6E8-4F6C-ACAE-C568473DD6F6}"/>
              </a:ext>
            </a:extLst>
          </p:cNvPr>
          <p:cNvSpPr>
            <a:spLocks noGrp="1"/>
          </p:cNvSpPr>
          <p:nvPr>
            <p:ph type="title"/>
          </p:nvPr>
        </p:nvSpPr>
        <p:spPr/>
        <p:txBody>
          <a:bodyPr/>
          <a:lstStyle/>
          <a:p>
            <a:r>
              <a:rPr lang="en-IN" dirty="0"/>
              <a:t>Example: Thread Cooperation</a:t>
            </a:r>
          </a:p>
        </p:txBody>
      </p:sp>
      <p:sp>
        <p:nvSpPr>
          <p:cNvPr id="3" name="Content Placeholder 2">
            <a:extLst>
              <a:ext uri="{FF2B5EF4-FFF2-40B4-BE49-F238E27FC236}">
                <a16:creationId xmlns:a16="http://schemas.microsoft.com/office/drawing/2014/main" id="{0447BFF0-0B27-4A29-B3AB-C9A55DA31509}"/>
              </a:ext>
            </a:extLst>
          </p:cNvPr>
          <p:cNvSpPr>
            <a:spLocks noGrp="1"/>
          </p:cNvSpPr>
          <p:nvPr>
            <p:ph sz="quarter" idx="13"/>
          </p:nvPr>
        </p:nvSpPr>
        <p:spPr>
          <a:xfrm>
            <a:off x="457200" y="1552575"/>
            <a:ext cx="8397240" cy="2897505"/>
          </a:xfrm>
        </p:spPr>
        <p:txBody>
          <a:bodyPr/>
          <a:lstStyle/>
          <a:p>
            <a:pPr marL="432" indent="0">
              <a:buNone/>
            </a:pPr>
            <a:r>
              <a:rPr lang="en-IN" sz="2000" dirty="0"/>
              <a:t>Write a program that demonstrates thread cooperation. Suppose that you create and launch two threads, one deposits to an account, and the other withdraws from the same account. The second thread has to wait if the amount to be withdrawn is more than the current balance in the account. Whenever new fund is deposited to the account, the first thread notifies the second thread to resume. If the amount is still not enough for a withdrawal, the second thread has to continue to wait for more fund in the account. Assume the initial balance is 0 and the amount to deposit and to withdraw is randomly generated</a:t>
            </a:r>
          </a:p>
        </p:txBody>
      </p:sp>
      <p:pic>
        <p:nvPicPr>
          <p:cNvPr id="16" name="Content Placeholder 15" descr="A screenshot of Command Prompt window shows the text as follows. For long description in Notes pane, press F6.">
            <a:extLst>
              <a:ext uri="{FF2B5EF4-FFF2-40B4-BE49-F238E27FC236}">
                <a16:creationId xmlns:a16="http://schemas.microsoft.com/office/drawing/2014/main" id="{862F8EF8-2EC5-4F90-A84E-07D5C2806C4A}"/>
              </a:ext>
            </a:extLst>
          </p:cNvPr>
          <p:cNvPicPr>
            <a:picLocks noGrp="1" noChangeAspect="1"/>
          </p:cNvPicPr>
          <p:nvPr>
            <p:ph sz="quarter" idx="14"/>
          </p:nvPr>
        </p:nvPicPr>
        <p:blipFill>
          <a:blip r:embed="rId3"/>
          <a:stretch>
            <a:fillRect/>
          </a:stretch>
        </p:blipFill>
        <p:spPr>
          <a:xfrm>
            <a:off x="953670" y="4702216"/>
            <a:ext cx="3914338" cy="1569955"/>
          </a:xfrm>
          <a:prstGeom prst="rect">
            <a:avLst/>
          </a:prstGeom>
        </p:spPr>
      </p:pic>
      <p:sp>
        <p:nvSpPr>
          <p:cNvPr id="11" name="Text Placeholder 10">
            <a:extLst>
              <a:ext uri="{FF2B5EF4-FFF2-40B4-BE49-F238E27FC236}">
                <a16:creationId xmlns:a16="http://schemas.microsoft.com/office/drawing/2014/main" id="{C98E7577-0C65-4424-81D5-8620E556898B}"/>
              </a:ext>
            </a:extLst>
          </p:cNvPr>
          <p:cNvSpPr>
            <a:spLocks noGrp="1"/>
          </p:cNvSpPr>
          <p:nvPr>
            <p:ph type="body" sz="quarter" idx="21"/>
          </p:nvPr>
        </p:nvSpPr>
        <p:spPr>
          <a:xfrm>
            <a:off x="6014636" y="5487193"/>
            <a:ext cx="2418248" cy="531177"/>
          </a:xfrm>
        </p:spPr>
        <p:txBody>
          <a:bodyPr/>
          <a:lstStyle/>
          <a:p>
            <a:pPr marL="432" indent="0">
              <a:buNone/>
            </a:pPr>
            <a:r>
              <a:rPr lang="en-US" altLang="en-US" sz="2000" dirty="0" err="1">
                <a:hlinkClick r:id="rId4"/>
              </a:rPr>
              <a:t>ThreadCooperation</a:t>
            </a:r>
            <a:endParaRPr lang="en-US" altLang="en-US" sz="2000" dirty="0">
              <a:hlinkClick r:id="rId4"/>
            </a:endParaRPr>
          </a:p>
        </p:txBody>
      </p:sp>
    </p:spTree>
    <p:extLst>
      <p:ext uri="{BB962C8B-B14F-4D97-AF65-F5344CB8AC3E}">
        <p14:creationId xmlns:p14="http://schemas.microsoft.com/office/powerpoint/2010/main" val="3991948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FB6B-EE8D-444B-B061-1880FC4B2546}"/>
              </a:ext>
            </a:extLst>
          </p:cNvPr>
          <p:cNvSpPr>
            <a:spLocks noGrp="1"/>
          </p:cNvSpPr>
          <p:nvPr>
            <p:ph type="title"/>
          </p:nvPr>
        </p:nvSpPr>
        <p:spPr/>
        <p:txBody>
          <a:bodyPr/>
          <a:lstStyle/>
          <a:p>
            <a:r>
              <a:rPr lang="en-IN" dirty="0"/>
              <a:t>Java’s Built-in Monitors (Optional)</a:t>
            </a:r>
          </a:p>
        </p:txBody>
      </p:sp>
      <p:sp>
        <p:nvSpPr>
          <p:cNvPr id="3" name="Content Placeholder 2">
            <a:extLst>
              <a:ext uri="{FF2B5EF4-FFF2-40B4-BE49-F238E27FC236}">
                <a16:creationId xmlns:a16="http://schemas.microsoft.com/office/drawing/2014/main" id="{22A3BBAB-8E86-4590-BADF-9040CC05A988}"/>
              </a:ext>
            </a:extLst>
          </p:cNvPr>
          <p:cNvSpPr>
            <a:spLocks noGrp="1"/>
          </p:cNvSpPr>
          <p:nvPr>
            <p:ph sz="quarter" idx="13"/>
          </p:nvPr>
        </p:nvSpPr>
        <p:spPr>
          <a:xfrm>
            <a:off x="457200" y="1554920"/>
            <a:ext cx="8366760" cy="4663335"/>
          </a:xfrm>
        </p:spPr>
        <p:txBody>
          <a:bodyPr/>
          <a:lstStyle/>
          <a:p>
            <a:pPr marL="432" indent="0">
              <a:buNone/>
            </a:pPr>
            <a:r>
              <a:rPr lang="en-IN" sz="2000" dirty="0"/>
              <a:t>Locks and conditions are new in Java 5. Prior to Java 5, thread communications are programmed using object’s built-in monitors. Locks and conditions are more powerful and flexible than the built-in monitor. For this reason, this section can be completely ignored. However, if you work with legacy Java code, you may encounter the Java’s built-in monitor. A </a:t>
            </a:r>
            <a:r>
              <a:rPr lang="en-IN" sz="2000" b="1" dirty="0"/>
              <a:t>monitor</a:t>
            </a:r>
            <a:r>
              <a:rPr lang="en-IN" sz="2000" dirty="0"/>
              <a:t> is an object with mutual exclusion and synchronization capabilities. Only one thread can execute a method at a time in the monitor. A thread enters the monitor by acquiring a lock on the monitor and exits by releasing the lock. </a:t>
            </a:r>
            <a:r>
              <a:rPr lang="en-IN" sz="2000" b="1" dirty="0"/>
              <a:t>Any object can be a monitor</a:t>
            </a:r>
            <a:r>
              <a:rPr lang="en-IN" sz="2000" dirty="0"/>
              <a:t>. An object becomes a monitor once a thread locks it. Locking is implemented using the synchronized keyword on a method or a block. A thread must acquire a lock before executing a synchronized method or block. A thread can wait in a monitor if the condition is not right for it to continue executing in the monitor.</a:t>
            </a:r>
          </a:p>
        </p:txBody>
      </p:sp>
    </p:spTree>
    <p:extLst>
      <p:ext uri="{BB962C8B-B14F-4D97-AF65-F5344CB8AC3E}">
        <p14:creationId xmlns:p14="http://schemas.microsoft.com/office/powerpoint/2010/main" val="810637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A019-59F1-415B-BDD4-B6139A5214DF}"/>
              </a:ext>
            </a:extLst>
          </p:cNvPr>
          <p:cNvSpPr>
            <a:spLocks noGrp="1"/>
          </p:cNvSpPr>
          <p:nvPr>
            <p:ph type="title"/>
          </p:nvPr>
        </p:nvSpPr>
        <p:spPr/>
        <p:txBody>
          <a:bodyPr/>
          <a:lstStyle/>
          <a:p>
            <a:r>
              <a:rPr lang="en-IN" dirty="0"/>
              <a:t>wait(), notify(), and </a:t>
            </a:r>
            <a:r>
              <a:rPr lang="en-IN" dirty="0" err="1"/>
              <a:t>notifyAll</a:t>
            </a:r>
            <a:r>
              <a:rPr lang="en-IN" dirty="0"/>
              <a:t>()</a:t>
            </a:r>
          </a:p>
        </p:txBody>
      </p:sp>
      <p:sp>
        <p:nvSpPr>
          <p:cNvPr id="3" name="Content Placeholder 2">
            <a:extLst>
              <a:ext uri="{FF2B5EF4-FFF2-40B4-BE49-F238E27FC236}">
                <a16:creationId xmlns:a16="http://schemas.microsoft.com/office/drawing/2014/main" id="{1C460DEE-7390-46FD-9AF4-8E2A54BA1340}"/>
              </a:ext>
            </a:extLst>
          </p:cNvPr>
          <p:cNvSpPr>
            <a:spLocks noGrp="1"/>
          </p:cNvSpPr>
          <p:nvPr>
            <p:ph sz="quarter" idx="13"/>
          </p:nvPr>
        </p:nvSpPr>
        <p:spPr>
          <a:xfrm>
            <a:off x="457200" y="1554920"/>
            <a:ext cx="8232775" cy="4442119"/>
          </a:xfrm>
        </p:spPr>
        <p:txBody>
          <a:bodyPr/>
          <a:lstStyle/>
          <a:p>
            <a:pPr marL="432" indent="0">
              <a:buNone/>
            </a:pPr>
            <a:r>
              <a:rPr lang="en-IN" sz="2200" dirty="0"/>
              <a:t>Use the wait(), notify(), and </a:t>
            </a:r>
            <a:r>
              <a:rPr lang="en-IN" sz="2200" dirty="0" err="1"/>
              <a:t>notifyAll</a:t>
            </a:r>
            <a:r>
              <a:rPr lang="en-IN" sz="2200" dirty="0"/>
              <a:t>() methods to facilitate communication among threads.</a:t>
            </a:r>
          </a:p>
          <a:p>
            <a:pPr marL="432" indent="0">
              <a:buNone/>
            </a:pPr>
            <a:r>
              <a:rPr lang="en-IN" sz="2200" dirty="0"/>
              <a:t>The wait(), notify(), and </a:t>
            </a:r>
            <a:r>
              <a:rPr lang="en-IN" sz="2200" dirty="0" err="1"/>
              <a:t>notifyAll</a:t>
            </a:r>
            <a:r>
              <a:rPr lang="en-IN" sz="2200" dirty="0"/>
              <a:t>() methods must be called in a synchronized method or a synchronized block on the calling object of these methods. Otherwise, an </a:t>
            </a:r>
            <a:r>
              <a:rPr lang="en-IN" sz="2200" dirty="0" err="1"/>
              <a:t>IllegalMonitorStateException</a:t>
            </a:r>
            <a:r>
              <a:rPr lang="en-IN" sz="2200" dirty="0"/>
              <a:t> would occur.</a:t>
            </a:r>
          </a:p>
          <a:p>
            <a:pPr marL="432" indent="0">
              <a:buNone/>
            </a:pPr>
            <a:r>
              <a:rPr lang="en-IN" sz="2200" dirty="0"/>
              <a:t>The wait() method lets the thread wait until some condition occurs. When it occurs, you can use the notify() or </a:t>
            </a:r>
            <a:r>
              <a:rPr lang="en-IN" sz="2200" dirty="0" err="1"/>
              <a:t>notifyAll</a:t>
            </a:r>
            <a:r>
              <a:rPr lang="en-IN" sz="2200" dirty="0"/>
              <a:t>() methods to notify the waiting threads to resume normal execution. The </a:t>
            </a:r>
            <a:r>
              <a:rPr lang="en-IN" sz="2200" dirty="0" err="1"/>
              <a:t>notifyAll</a:t>
            </a:r>
            <a:r>
              <a:rPr lang="en-IN" sz="2200" dirty="0"/>
              <a:t>() method wakes up all waiting threads, while notify() picks up only one thread from a waiting queue.</a:t>
            </a:r>
          </a:p>
        </p:txBody>
      </p:sp>
    </p:spTree>
    <p:extLst>
      <p:ext uri="{BB962C8B-B14F-4D97-AF65-F5344CB8AC3E}">
        <p14:creationId xmlns:p14="http://schemas.microsoft.com/office/powerpoint/2010/main" val="334254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5A79C-FF4F-4352-AAC4-9893015F917D}"/>
              </a:ext>
            </a:extLst>
          </p:cNvPr>
          <p:cNvSpPr>
            <a:spLocks noGrp="1"/>
          </p:cNvSpPr>
          <p:nvPr>
            <p:ph type="title"/>
          </p:nvPr>
        </p:nvSpPr>
        <p:spPr/>
        <p:txBody>
          <a:bodyPr/>
          <a:lstStyle/>
          <a:p>
            <a:r>
              <a:rPr lang="en-IN" dirty="0"/>
              <a:t>Example: Using Monitor</a:t>
            </a:r>
          </a:p>
        </p:txBody>
      </p:sp>
      <p:pic>
        <p:nvPicPr>
          <p:cNvPr id="5" name="Content Placeholder 4" descr="Task 1&#10;synchronized left parenthesis anObject right parenthesis left brace  For long description in Notes pane, press F6.">
            <a:extLst>
              <a:ext uri="{FF2B5EF4-FFF2-40B4-BE49-F238E27FC236}">
                <a16:creationId xmlns:a16="http://schemas.microsoft.com/office/drawing/2014/main" id="{768D31BB-5347-4996-87A4-B49B1A8E543E}"/>
              </a:ext>
            </a:extLst>
          </p:cNvPr>
          <p:cNvPicPr>
            <a:picLocks noGrp="1" noChangeAspect="1"/>
          </p:cNvPicPr>
          <p:nvPr>
            <p:ph sz="quarter" idx="13"/>
          </p:nvPr>
        </p:nvPicPr>
        <p:blipFill>
          <a:blip r:embed="rId3"/>
          <a:stretch>
            <a:fillRect/>
          </a:stretch>
        </p:blipFill>
        <p:spPr>
          <a:xfrm>
            <a:off x="1480490" y="1738971"/>
            <a:ext cx="6183021" cy="1688734"/>
          </a:xfrm>
          <a:prstGeom prst="rect">
            <a:avLst/>
          </a:prstGeom>
        </p:spPr>
      </p:pic>
      <p:sp>
        <p:nvSpPr>
          <p:cNvPr id="4" name="Content Placeholder 3">
            <a:extLst>
              <a:ext uri="{FF2B5EF4-FFF2-40B4-BE49-F238E27FC236}">
                <a16:creationId xmlns:a16="http://schemas.microsoft.com/office/drawing/2014/main" id="{C7FF3986-928F-4407-9C6E-6F0272AE021D}"/>
              </a:ext>
            </a:extLst>
          </p:cNvPr>
          <p:cNvSpPr>
            <a:spLocks noGrp="1"/>
          </p:cNvSpPr>
          <p:nvPr>
            <p:ph sz="quarter" idx="14"/>
          </p:nvPr>
        </p:nvSpPr>
        <p:spPr>
          <a:xfrm>
            <a:off x="457200" y="3738966"/>
            <a:ext cx="8229600" cy="2600874"/>
          </a:xfrm>
        </p:spPr>
        <p:txBody>
          <a:bodyPr/>
          <a:lstStyle/>
          <a:p>
            <a:r>
              <a:rPr lang="en-IN" sz="1600" dirty="0"/>
              <a:t>The wait(), notify(), and </a:t>
            </a:r>
            <a:r>
              <a:rPr lang="en-IN" sz="1600" dirty="0" err="1"/>
              <a:t>notifyAll</a:t>
            </a:r>
            <a:r>
              <a:rPr lang="en-IN" sz="1600" dirty="0"/>
              <a:t>() methods must be called in a synchronized method or a synchronized block on the receiving object of these methods. Otherwise, an </a:t>
            </a:r>
            <a:r>
              <a:rPr lang="en-IN" sz="1600" dirty="0" err="1"/>
              <a:t>IllegalMonitorStateException</a:t>
            </a:r>
            <a:r>
              <a:rPr lang="en-IN" sz="1600" dirty="0"/>
              <a:t> will occur.</a:t>
            </a:r>
          </a:p>
          <a:p>
            <a:r>
              <a:rPr lang="en-IN" sz="1600" dirty="0"/>
              <a:t>When wait() is invoked, it pauses the thread and simultaneously releases the lock on the object. When the thread is restarted after being notified, the lock is automatically reacquired.</a:t>
            </a:r>
          </a:p>
          <a:p>
            <a:r>
              <a:rPr lang="en-IN" sz="1600" dirty="0"/>
              <a:t>The wait(), notify(), and </a:t>
            </a:r>
            <a:r>
              <a:rPr lang="en-IN" sz="1600" dirty="0" err="1"/>
              <a:t>notifyAll</a:t>
            </a:r>
            <a:r>
              <a:rPr lang="en-IN" sz="1600" dirty="0"/>
              <a:t>() methods on an object are analogous to the await(), signal(), and </a:t>
            </a:r>
            <a:r>
              <a:rPr lang="en-IN" sz="1600" dirty="0" err="1"/>
              <a:t>signalAll</a:t>
            </a:r>
            <a:r>
              <a:rPr lang="en-IN" sz="1600" dirty="0"/>
              <a:t>() methods on a condition.</a:t>
            </a:r>
          </a:p>
        </p:txBody>
      </p:sp>
    </p:spTree>
    <p:extLst>
      <p:ext uri="{BB962C8B-B14F-4D97-AF65-F5344CB8AC3E}">
        <p14:creationId xmlns:p14="http://schemas.microsoft.com/office/powerpoint/2010/main" val="3149658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75ED-C71C-4642-87D0-5ECF9CA8A36B}"/>
              </a:ext>
            </a:extLst>
          </p:cNvPr>
          <p:cNvSpPr>
            <a:spLocks noGrp="1"/>
          </p:cNvSpPr>
          <p:nvPr>
            <p:ph type="title"/>
          </p:nvPr>
        </p:nvSpPr>
        <p:spPr/>
        <p:txBody>
          <a:bodyPr/>
          <a:lstStyle/>
          <a:p>
            <a:r>
              <a:rPr lang="en-IN" sz="3200" dirty="0"/>
              <a:t>Case Study: Producer/Consumer (Optional) </a:t>
            </a:r>
            <a:r>
              <a:rPr lang="en-IN" sz="2000" b="0" dirty="0"/>
              <a:t>(1 of 2)</a:t>
            </a:r>
          </a:p>
        </p:txBody>
      </p:sp>
      <p:sp>
        <p:nvSpPr>
          <p:cNvPr id="3" name="Content Placeholder 2">
            <a:extLst>
              <a:ext uri="{FF2B5EF4-FFF2-40B4-BE49-F238E27FC236}">
                <a16:creationId xmlns:a16="http://schemas.microsoft.com/office/drawing/2014/main" id="{14C5F035-B9DF-4EFC-B848-40FCA4BD85F4}"/>
              </a:ext>
            </a:extLst>
          </p:cNvPr>
          <p:cNvSpPr>
            <a:spLocks noGrp="1"/>
          </p:cNvSpPr>
          <p:nvPr>
            <p:ph sz="quarter" idx="13"/>
          </p:nvPr>
        </p:nvSpPr>
        <p:spPr>
          <a:xfrm>
            <a:off x="457200" y="1556326"/>
            <a:ext cx="8229600" cy="2406073"/>
          </a:xfrm>
        </p:spPr>
        <p:txBody>
          <a:bodyPr/>
          <a:lstStyle/>
          <a:p>
            <a:pPr marL="432" indent="0">
              <a:buNone/>
            </a:pPr>
            <a:r>
              <a:rPr lang="en-US" altLang="en-US" sz="1800" dirty="0"/>
              <a:t>Consider the classic Consumer/Producer example. Suppose you use a buffer to store integers. The buffer size is limited. The buffer provides the method write(int) to add an int value to the buffer and the method read() to read and delete an int value from the buffer. To synchronize the operations, use a lock with two conditions: </a:t>
            </a:r>
            <a:r>
              <a:rPr lang="en-US" altLang="en-US" sz="1800" dirty="0" err="1"/>
              <a:t>notEmpty</a:t>
            </a:r>
            <a:r>
              <a:rPr lang="en-US" altLang="en-US" sz="1800" dirty="0"/>
              <a:t> (i.e., buffer is not empty) and </a:t>
            </a:r>
            <a:r>
              <a:rPr lang="en-US" altLang="en-US" sz="1800" dirty="0" err="1"/>
              <a:t>notFull</a:t>
            </a:r>
            <a:r>
              <a:rPr lang="en-US" altLang="en-US" sz="1800" dirty="0"/>
              <a:t> (i.e., buffer is not full). When a task adds an int to the buffer, if the buffer is full, the task will wait for the </a:t>
            </a:r>
            <a:r>
              <a:rPr lang="en-US" altLang="en-US" sz="1800" dirty="0" err="1"/>
              <a:t>notFull</a:t>
            </a:r>
            <a:r>
              <a:rPr lang="en-US" altLang="en-US" sz="1800" dirty="0"/>
              <a:t> condition. When a task deletes an int from the buffer, if the buffer is empty, the task will wait for the </a:t>
            </a:r>
            <a:r>
              <a:rPr lang="en-US" altLang="en-US" sz="1800" dirty="0" err="1"/>
              <a:t>notEmpty</a:t>
            </a:r>
            <a:r>
              <a:rPr lang="en-US" altLang="en-US" sz="1800" dirty="0"/>
              <a:t> condition.</a:t>
            </a:r>
          </a:p>
        </p:txBody>
      </p:sp>
      <p:pic>
        <p:nvPicPr>
          <p:cNvPr id="5" name="Content Placeholder 4" descr="Codes for Task for adding an int as follows. For long description in Notes pane, press F6.">
            <a:extLst>
              <a:ext uri="{FF2B5EF4-FFF2-40B4-BE49-F238E27FC236}">
                <a16:creationId xmlns:a16="http://schemas.microsoft.com/office/drawing/2014/main" id="{52E47356-9642-490E-B6AC-53A24EA6AD8E}"/>
              </a:ext>
            </a:extLst>
          </p:cNvPr>
          <p:cNvPicPr>
            <a:picLocks noGrp="1" noChangeAspect="1"/>
          </p:cNvPicPr>
          <p:nvPr>
            <p:ph sz="quarter" idx="14"/>
          </p:nvPr>
        </p:nvPicPr>
        <p:blipFill>
          <a:blip r:embed="rId3"/>
          <a:stretch>
            <a:fillRect/>
          </a:stretch>
        </p:blipFill>
        <p:spPr>
          <a:xfrm>
            <a:off x="2052761" y="4170045"/>
            <a:ext cx="5038478" cy="2105025"/>
          </a:xfrm>
          <a:prstGeom prst="rect">
            <a:avLst/>
          </a:prstGeom>
        </p:spPr>
      </p:pic>
    </p:spTree>
    <p:extLst>
      <p:ext uri="{BB962C8B-B14F-4D97-AF65-F5344CB8AC3E}">
        <p14:creationId xmlns:p14="http://schemas.microsoft.com/office/powerpoint/2010/main" val="1586289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C222-EF07-48ED-B761-3478A201F29D}"/>
              </a:ext>
            </a:extLst>
          </p:cNvPr>
          <p:cNvSpPr>
            <a:spLocks noGrp="1"/>
          </p:cNvSpPr>
          <p:nvPr>
            <p:ph type="title"/>
          </p:nvPr>
        </p:nvSpPr>
        <p:spPr/>
        <p:txBody>
          <a:bodyPr/>
          <a:lstStyle/>
          <a:p>
            <a:r>
              <a:rPr lang="en-IN" sz="3200" dirty="0"/>
              <a:t>Case Study: Producer/Consumer (Optional) </a:t>
            </a:r>
            <a:r>
              <a:rPr lang="en-IN" sz="2000" b="0" dirty="0"/>
              <a:t>(2 of 2)</a:t>
            </a:r>
            <a:endParaRPr lang="en-IN" sz="3200" dirty="0"/>
          </a:p>
        </p:txBody>
      </p:sp>
      <p:sp>
        <p:nvSpPr>
          <p:cNvPr id="3" name="Content Placeholder 2">
            <a:extLst>
              <a:ext uri="{FF2B5EF4-FFF2-40B4-BE49-F238E27FC236}">
                <a16:creationId xmlns:a16="http://schemas.microsoft.com/office/drawing/2014/main" id="{2947FFA6-B09B-463D-87A9-A7F41D24430D}"/>
              </a:ext>
            </a:extLst>
          </p:cNvPr>
          <p:cNvSpPr>
            <a:spLocks noGrp="1"/>
          </p:cNvSpPr>
          <p:nvPr>
            <p:ph sz="quarter" idx="13"/>
          </p:nvPr>
        </p:nvSpPr>
        <p:spPr>
          <a:xfrm>
            <a:off x="457200" y="1552575"/>
            <a:ext cx="8427720" cy="3430905"/>
          </a:xfrm>
        </p:spPr>
        <p:txBody>
          <a:bodyPr/>
          <a:lstStyle/>
          <a:p>
            <a:pPr marL="432" indent="0">
              <a:buNone/>
            </a:pPr>
            <a:r>
              <a:rPr lang="en-IN" altLang="en-US" sz="2000" dirty="0"/>
              <a:t>Listing 32.8 presents the complete program. The program contains the Buffer class (lines 43-89) and two tasks for repeatedly producing and consuming numbers to and from the buffer (lines 15-41). The write(int) method (line 58) adds an integer to the buffer. The read() method (line 75) deletes and returns an integer from the buffer.</a:t>
            </a:r>
          </a:p>
          <a:p>
            <a:pPr marL="432" indent="0">
              <a:buNone/>
            </a:pPr>
            <a:r>
              <a:rPr lang="en-IN" altLang="en-US" sz="2000" dirty="0"/>
              <a:t>For simplicity, the buffer is implemented using a linked list (lines 48-49). Two conditions </a:t>
            </a:r>
            <a:r>
              <a:rPr lang="en-IN" altLang="en-US" sz="2000" dirty="0" err="1"/>
              <a:t>notEmpty</a:t>
            </a:r>
            <a:r>
              <a:rPr lang="en-IN" altLang="en-US" sz="2000" dirty="0"/>
              <a:t> and </a:t>
            </a:r>
            <a:r>
              <a:rPr lang="en-IN" altLang="en-US" sz="2000" dirty="0" err="1"/>
              <a:t>notFull</a:t>
            </a:r>
            <a:r>
              <a:rPr lang="en-IN" altLang="en-US" sz="2000" dirty="0"/>
              <a:t> on the lock are created in lines 55-56. The conditions are bound to a lock. A lock must be acquired before a condition can be applied. If you use the wait() and notify() methods to rewrite this example, you have to designate two objects as monitors.</a:t>
            </a:r>
          </a:p>
        </p:txBody>
      </p:sp>
      <p:sp>
        <p:nvSpPr>
          <p:cNvPr id="10" name="Text Placeholder 9">
            <a:extLst>
              <a:ext uri="{FF2B5EF4-FFF2-40B4-BE49-F238E27FC236}">
                <a16:creationId xmlns:a16="http://schemas.microsoft.com/office/drawing/2014/main" id="{5FE8BCA1-BF2F-48C2-821F-6FFB958030E7}"/>
              </a:ext>
            </a:extLst>
          </p:cNvPr>
          <p:cNvSpPr>
            <a:spLocks noGrp="1"/>
          </p:cNvSpPr>
          <p:nvPr>
            <p:ph type="body" sz="quarter" idx="20"/>
          </p:nvPr>
        </p:nvSpPr>
        <p:spPr>
          <a:xfrm>
            <a:off x="3339397" y="5536158"/>
            <a:ext cx="2465207" cy="582156"/>
          </a:xfrm>
        </p:spPr>
        <p:txBody>
          <a:bodyPr/>
          <a:lstStyle/>
          <a:p>
            <a:pPr>
              <a:spcBef>
                <a:spcPct val="0"/>
              </a:spcBef>
              <a:buClrTx/>
              <a:buSzTx/>
              <a:buFontTx/>
              <a:buNone/>
            </a:pPr>
            <a:r>
              <a:rPr lang="en-US" altLang="en-US" sz="2000" dirty="0" err="1">
                <a:hlinkClick r:id="rId3"/>
              </a:rPr>
              <a:t>ConsumerProducer</a:t>
            </a:r>
            <a:endParaRPr lang="en-US" altLang="en-US" sz="2000" dirty="0">
              <a:hlinkClick r:id="rId3"/>
            </a:endParaRPr>
          </a:p>
        </p:txBody>
      </p:sp>
    </p:spTree>
    <p:extLst>
      <p:ext uri="{BB962C8B-B14F-4D97-AF65-F5344CB8AC3E}">
        <p14:creationId xmlns:p14="http://schemas.microsoft.com/office/powerpoint/2010/main" val="1668093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Blocking Queues (Optional)</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1689793"/>
          </a:xfrm>
        </p:spPr>
        <p:txBody>
          <a:bodyPr/>
          <a:lstStyle/>
          <a:p>
            <a:pPr marL="432" indent="0">
              <a:buNone/>
            </a:pPr>
            <a:r>
              <a:rPr lang="en-IN" dirty="0"/>
              <a:t>§22.8 introduced queues and priority queues. A </a:t>
            </a:r>
            <a:r>
              <a:rPr lang="en-IN" b="1" dirty="0"/>
              <a:t>blocking queue </a:t>
            </a:r>
            <a:r>
              <a:rPr lang="en-IN" dirty="0"/>
              <a:t>causes a thread to block when you try to add an element to a full queue or to remove an element from an empty queue.</a:t>
            </a:r>
          </a:p>
        </p:txBody>
      </p:sp>
      <p:pic>
        <p:nvPicPr>
          <p:cNvPr id="5" name="Content Placeholder 4" descr="A diagram shows the interface java. util. For long description in Notes pane, press F6.">
            <a:extLst>
              <a:ext uri="{FF2B5EF4-FFF2-40B4-BE49-F238E27FC236}">
                <a16:creationId xmlns:a16="http://schemas.microsoft.com/office/drawing/2014/main" id="{6D568F5E-308F-430C-9F38-BCE1E85BB2FC}"/>
              </a:ext>
            </a:extLst>
          </p:cNvPr>
          <p:cNvPicPr>
            <a:picLocks noGrp="1" noChangeAspect="1"/>
          </p:cNvPicPr>
          <p:nvPr>
            <p:ph sz="quarter" idx="14"/>
          </p:nvPr>
        </p:nvPicPr>
        <p:blipFill>
          <a:blip r:embed="rId3"/>
          <a:stretch>
            <a:fillRect/>
          </a:stretch>
        </p:blipFill>
        <p:spPr>
          <a:xfrm>
            <a:off x="2046513" y="3425423"/>
            <a:ext cx="5050975" cy="2801789"/>
          </a:xfrm>
          <a:prstGeom prst="rect">
            <a:avLst/>
          </a:prstGeom>
        </p:spPr>
      </p:pic>
    </p:spTree>
    <p:extLst>
      <p:ext uri="{BB962C8B-B14F-4D97-AF65-F5344CB8AC3E}">
        <p14:creationId xmlns:p14="http://schemas.microsoft.com/office/powerpoint/2010/main" val="470777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Concrete Blocking Queues</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2920670"/>
          </a:xfrm>
        </p:spPr>
        <p:txBody>
          <a:bodyPr/>
          <a:lstStyle/>
          <a:p>
            <a:pPr marL="432" indent="0">
              <a:buNone/>
            </a:pPr>
            <a:r>
              <a:rPr lang="en-IN" sz="2000" dirty="0"/>
              <a:t>Three concrete blocking queues </a:t>
            </a:r>
            <a:r>
              <a:rPr lang="en-IN" sz="2000" dirty="0" err="1"/>
              <a:t>ArrayBlockingQueue</a:t>
            </a:r>
            <a:r>
              <a:rPr lang="en-IN" sz="2000" dirty="0"/>
              <a:t>, </a:t>
            </a:r>
            <a:r>
              <a:rPr lang="en-IN" sz="2000" dirty="0" err="1"/>
              <a:t>LinkedBlockingQueue</a:t>
            </a:r>
            <a:r>
              <a:rPr lang="en-IN" sz="2000" dirty="0"/>
              <a:t>, and </a:t>
            </a:r>
            <a:r>
              <a:rPr lang="en-IN" sz="2000" dirty="0" err="1"/>
              <a:t>PriorityBlockingQueue</a:t>
            </a:r>
            <a:r>
              <a:rPr lang="en-IN" sz="2000" dirty="0"/>
              <a:t> are supported in J</a:t>
            </a:r>
            <a:r>
              <a:rPr lang="en-IN" sz="100" dirty="0"/>
              <a:t> </a:t>
            </a:r>
            <a:r>
              <a:rPr lang="en-IN" sz="2000" dirty="0"/>
              <a:t>D</a:t>
            </a:r>
            <a:r>
              <a:rPr lang="en-IN" sz="100" dirty="0"/>
              <a:t> </a:t>
            </a:r>
            <a:r>
              <a:rPr lang="en-IN" sz="2000" dirty="0"/>
              <a:t>K 1.5. All are in the </a:t>
            </a:r>
            <a:r>
              <a:rPr lang="en-IN" sz="2000" dirty="0" err="1"/>
              <a:t>java.util.concurrent</a:t>
            </a:r>
            <a:r>
              <a:rPr lang="en-IN" sz="2000" dirty="0"/>
              <a:t> package. </a:t>
            </a:r>
            <a:r>
              <a:rPr lang="en-IN" sz="2000" dirty="0" err="1"/>
              <a:t>ArrayBlockingQueue</a:t>
            </a:r>
            <a:r>
              <a:rPr lang="en-IN" sz="2000" dirty="0"/>
              <a:t> implements a blocking queue using an array. You have to specify a capacity or an optional fairness to construct an </a:t>
            </a:r>
            <a:r>
              <a:rPr lang="en-IN" sz="2000" dirty="0" err="1"/>
              <a:t>ArrayBlockingQueue</a:t>
            </a:r>
            <a:r>
              <a:rPr lang="en-IN" sz="2000" dirty="0"/>
              <a:t>. </a:t>
            </a:r>
            <a:r>
              <a:rPr lang="en-IN" sz="2000" dirty="0" err="1"/>
              <a:t>LinkedBlockingQueue</a:t>
            </a:r>
            <a:r>
              <a:rPr lang="en-IN" sz="2000" dirty="0"/>
              <a:t> implements a blocking queue using a linked list. You may create an unbounded or bounded </a:t>
            </a:r>
            <a:r>
              <a:rPr lang="en-IN" sz="2000" dirty="0" err="1"/>
              <a:t>LinkedBlockingQueue</a:t>
            </a:r>
            <a:r>
              <a:rPr lang="en-IN" sz="2000" dirty="0"/>
              <a:t>. </a:t>
            </a:r>
            <a:r>
              <a:rPr lang="en-IN" sz="2000" dirty="0" err="1"/>
              <a:t>PriorityBlockingQueue</a:t>
            </a:r>
            <a:r>
              <a:rPr lang="en-IN" sz="2000" dirty="0"/>
              <a:t> is a priority queue. You may create an unbounded or bounded priority queue.</a:t>
            </a:r>
          </a:p>
        </p:txBody>
      </p:sp>
      <p:pic>
        <p:nvPicPr>
          <p:cNvPr id="7" name="Content Placeholder 6" descr="A diagram shows ArrayBlockingQueue less than symbol E greater than symbol, LinkedBlockingQueue less than symbol E greater than symbol, and PriorityBlockingQueue less than symbol E greater than symbol leading to the interface java.utiLconcurrent. For long description in Notes pane, press F6.">
            <a:extLst>
              <a:ext uri="{FF2B5EF4-FFF2-40B4-BE49-F238E27FC236}">
                <a16:creationId xmlns:a16="http://schemas.microsoft.com/office/drawing/2014/main" id="{B5F09965-E156-476B-904C-466F29CEAD49}"/>
              </a:ext>
            </a:extLst>
          </p:cNvPr>
          <p:cNvPicPr>
            <a:picLocks noGrp="1" noChangeAspect="1"/>
          </p:cNvPicPr>
          <p:nvPr>
            <p:ph sz="quarter" idx="14"/>
          </p:nvPr>
        </p:nvPicPr>
        <p:blipFill>
          <a:blip r:embed="rId3"/>
          <a:stretch>
            <a:fillRect/>
          </a:stretch>
        </p:blipFill>
        <p:spPr>
          <a:xfrm>
            <a:off x="1171339" y="4669540"/>
            <a:ext cx="6801323" cy="1669328"/>
          </a:xfrm>
          <a:prstGeom prst="rect">
            <a:avLst/>
          </a:prstGeom>
        </p:spPr>
      </p:pic>
    </p:spTree>
    <p:extLst>
      <p:ext uri="{BB962C8B-B14F-4D97-AF65-F5344CB8AC3E}">
        <p14:creationId xmlns:p14="http://schemas.microsoft.com/office/powerpoint/2010/main" val="2537119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C222-EF07-48ED-B761-3478A201F29D}"/>
              </a:ext>
            </a:extLst>
          </p:cNvPr>
          <p:cNvSpPr>
            <a:spLocks noGrp="1"/>
          </p:cNvSpPr>
          <p:nvPr>
            <p:ph type="title"/>
          </p:nvPr>
        </p:nvSpPr>
        <p:spPr/>
        <p:txBody>
          <a:bodyPr/>
          <a:lstStyle/>
          <a:p>
            <a:r>
              <a:rPr lang="en-IN" sz="3200" dirty="0"/>
              <a:t>Producer/Consumer Using Blocking Queues</a:t>
            </a:r>
          </a:p>
        </p:txBody>
      </p:sp>
      <p:sp>
        <p:nvSpPr>
          <p:cNvPr id="3" name="Content Placeholder 2">
            <a:extLst>
              <a:ext uri="{FF2B5EF4-FFF2-40B4-BE49-F238E27FC236}">
                <a16:creationId xmlns:a16="http://schemas.microsoft.com/office/drawing/2014/main" id="{2947FFA6-B09B-463D-87A9-A7F41D24430D}"/>
              </a:ext>
            </a:extLst>
          </p:cNvPr>
          <p:cNvSpPr>
            <a:spLocks noGrp="1"/>
          </p:cNvSpPr>
          <p:nvPr>
            <p:ph sz="quarter" idx="13"/>
          </p:nvPr>
        </p:nvSpPr>
        <p:spPr>
          <a:xfrm>
            <a:off x="457200" y="1552575"/>
            <a:ext cx="8427720" cy="946785"/>
          </a:xfrm>
        </p:spPr>
        <p:txBody>
          <a:bodyPr/>
          <a:lstStyle/>
          <a:p>
            <a:pPr marL="432" indent="0">
              <a:buNone/>
            </a:pPr>
            <a:r>
              <a:rPr lang="en-IN" altLang="en-US" dirty="0"/>
              <a:t>The program gives an example of using an </a:t>
            </a:r>
            <a:r>
              <a:rPr lang="en-IN" altLang="en-US" dirty="0" err="1"/>
              <a:t>ArrayBlockingQueue</a:t>
            </a:r>
            <a:r>
              <a:rPr lang="en-IN" altLang="en-US" dirty="0"/>
              <a:t> for the Consumer/Producer problem.</a:t>
            </a:r>
          </a:p>
        </p:txBody>
      </p:sp>
      <p:sp>
        <p:nvSpPr>
          <p:cNvPr id="10" name="Text Placeholder 9">
            <a:extLst>
              <a:ext uri="{FF2B5EF4-FFF2-40B4-BE49-F238E27FC236}">
                <a16:creationId xmlns:a16="http://schemas.microsoft.com/office/drawing/2014/main" id="{5FE8BCA1-BF2F-48C2-821F-6FFB958030E7}"/>
              </a:ext>
            </a:extLst>
          </p:cNvPr>
          <p:cNvSpPr>
            <a:spLocks noGrp="1"/>
          </p:cNvSpPr>
          <p:nvPr>
            <p:ph type="body" sz="quarter" idx="20"/>
          </p:nvPr>
        </p:nvSpPr>
        <p:spPr>
          <a:xfrm>
            <a:off x="2154486" y="5536158"/>
            <a:ext cx="4835029" cy="582156"/>
          </a:xfrm>
        </p:spPr>
        <p:txBody>
          <a:bodyPr/>
          <a:lstStyle/>
          <a:p>
            <a:pPr>
              <a:spcBef>
                <a:spcPct val="0"/>
              </a:spcBef>
              <a:buClrTx/>
              <a:buSzTx/>
              <a:buFontTx/>
              <a:buNone/>
            </a:pPr>
            <a:r>
              <a:rPr lang="en-US" altLang="en-US" sz="2000" dirty="0" err="1">
                <a:hlinkClick r:id="rId3"/>
              </a:rPr>
              <a:t>ConsumerProducerUsingBlockingQueue</a:t>
            </a:r>
            <a:endParaRPr lang="en-US" altLang="en-US" sz="2000" dirty="0">
              <a:hlinkClick r:id="rId3"/>
            </a:endParaRPr>
          </a:p>
        </p:txBody>
      </p:sp>
    </p:spTree>
    <p:extLst>
      <p:ext uri="{BB962C8B-B14F-4D97-AF65-F5344CB8AC3E}">
        <p14:creationId xmlns:p14="http://schemas.microsoft.com/office/powerpoint/2010/main" val="49292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8143-6BE8-4730-9DF6-499159763446}"/>
              </a:ext>
            </a:extLst>
          </p:cNvPr>
          <p:cNvSpPr>
            <a:spLocks noGrp="1"/>
          </p:cNvSpPr>
          <p:nvPr>
            <p:ph type="title"/>
          </p:nvPr>
        </p:nvSpPr>
        <p:spPr/>
        <p:txBody>
          <a:bodyPr/>
          <a:lstStyle/>
          <a:p>
            <a:r>
              <a:rPr lang="en-IN" dirty="0"/>
              <a:t>Threads Concept</a:t>
            </a:r>
          </a:p>
        </p:txBody>
      </p:sp>
      <p:sp>
        <p:nvSpPr>
          <p:cNvPr id="3" name="Content Placeholder 2">
            <a:extLst>
              <a:ext uri="{FF2B5EF4-FFF2-40B4-BE49-F238E27FC236}">
                <a16:creationId xmlns:a16="http://schemas.microsoft.com/office/drawing/2014/main" id="{F59CCD94-AAD1-4A38-B3EB-927DEE98C9A8}"/>
              </a:ext>
            </a:extLst>
          </p:cNvPr>
          <p:cNvSpPr>
            <a:spLocks noGrp="1"/>
          </p:cNvSpPr>
          <p:nvPr>
            <p:ph sz="quarter" idx="13"/>
          </p:nvPr>
        </p:nvSpPr>
        <p:spPr>
          <a:xfrm>
            <a:off x="457201" y="1903094"/>
            <a:ext cx="2209800" cy="1374496"/>
          </a:xfrm>
        </p:spPr>
        <p:txBody>
          <a:bodyPr/>
          <a:lstStyle/>
          <a:p>
            <a:pPr marL="432" indent="0">
              <a:buNone/>
            </a:pPr>
            <a:r>
              <a:rPr lang="en-US" altLang="en-US" dirty="0"/>
              <a:t>Multiple threads on multiple C</a:t>
            </a:r>
            <a:r>
              <a:rPr lang="en-US" altLang="en-US" sz="100" dirty="0"/>
              <a:t> </a:t>
            </a:r>
            <a:r>
              <a:rPr lang="en-US" altLang="en-US" dirty="0"/>
              <a:t>P</a:t>
            </a:r>
            <a:r>
              <a:rPr lang="en-US" altLang="en-US" sz="100" dirty="0"/>
              <a:t> </a:t>
            </a:r>
            <a:r>
              <a:rPr lang="en-US" altLang="en-US" dirty="0"/>
              <a:t>U</a:t>
            </a:r>
            <a:r>
              <a:rPr lang="en-US" altLang="en-US" sz="100" dirty="0"/>
              <a:t> </a:t>
            </a:r>
            <a:r>
              <a:rPr lang="en-US" altLang="en-US" dirty="0"/>
              <a:t>s</a:t>
            </a:r>
          </a:p>
        </p:txBody>
      </p:sp>
      <p:pic>
        <p:nvPicPr>
          <p:cNvPr id="17" name="Content Placeholder 16" descr="A diagram shows rectangular boxes for thread 1, 2, and 3, each with an arrow on the right.">
            <a:extLst>
              <a:ext uri="{FF2B5EF4-FFF2-40B4-BE49-F238E27FC236}">
                <a16:creationId xmlns:a16="http://schemas.microsoft.com/office/drawing/2014/main" id="{DF117B1C-782D-4D55-B454-30F174201BCA}"/>
              </a:ext>
            </a:extLst>
          </p:cNvPr>
          <p:cNvPicPr>
            <a:picLocks noGrp="1" noChangeAspect="1"/>
          </p:cNvPicPr>
          <p:nvPr>
            <p:ph sz="quarter" idx="15"/>
          </p:nvPr>
        </p:nvPicPr>
        <p:blipFill>
          <a:blip r:embed="rId2"/>
          <a:stretch>
            <a:fillRect/>
          </a:stretch>
        </p:blipFill>
        <p:spPr>
          <a:xfrm>
            <a:off x="3443192" y="1773160"/>
            <a:ext cx="4207013" cy="1699098"/>
          </a:xfrm>
          <a:prstGeom prst="rect">
            <a:avLst/>
          </a:prstGeom>
        </p:spPr>
      </p:pic>
      <p:sp>
        <p:nvSpPr>
          <p:cNvPr id="4" name="Content Placeholder 3">
            <a:extLst>
              <a:ext uri="{FF2B5EF4-FFF2-40B4-BE49-F238E27FC236}">
                <a16:creationId xmlns:a16="http://schemas.microsoft.com/office/drawing/2014/main" id="{14B6871F-6041-4990-BEE4-03179231E49A}"/>
              </a:ext>
            </a:extLst>
          </p:cNvPr>
          <p:cNvSpPr>
            <a:spLocks noGrp="1"/>
          </p:cNvSpPr>
          <p:nvPr>
            <p:ph sz="quarter" idx="14"/>
          </p:nvPr>
        </p:nvSpPr>
        <p:spPr>
          <a:xfrm>
            <a:off x="457201" y="4121771"/>
            <a:ext cx="2545080" cy="1376503"/>
          </a:xfrm>
        </p:spPr>
        <p:txBody>
          <a:bodyPr/>
          <a:lstStyle/>
          <a:p>
            <a:pPr marL="432" indent="0">
              <a:buNone/>
            </a:pPr>
            <a:r>
              <a:rPr lang="en-US" altLang="en-US" dirty="0"/>
              <a:t>Multiple threads sharing a single C</a:t>
            </a:r>
            <a:r>
              <a:rPr lang="en-US" altLang="en-US" sz="100" dirty="0"/>
              <a:t> </a:t>
            </a:r>
            <a:r>
              <a:rPr lang="en-US" altLang="en-US" dirty="0"/>
              <a:t>P</a:t>
            </a:r>
            <a:r>
              <a:rPr lang="en-US" altLang="en-US" sz="100" dirty="0"/>
              <a:t> </a:t>
            </a:r>
            <a:r>
              <a:rPr lang="en-US" altLang="en-US" dirty="0"/>
              <a:t>U</a:t>
            </a:r>
          </a:p>
        </p:txBody>
      </p:sp>
      <p:pic>
        <p:nvPicPr>
          <p:cNvPr id="18" name="Content Placeholder 17" descr="A diagram shows multiple square boxes in an arrow for thread 1, 2, and 3.">
            <a:extLst>
              <a:ext uri="{FF2B5EF4-FFF2-40B4-BE49-F238E27FC236}">
                <a16:creationId xmlns:a16="http://schemas.microsoft.com/office/drawing/2014/main" id="{EA9E2977-1D75-40CE-8D40-2E5FAE239316}"/>
              </a:ext>
            </a:extLst>
          </p:cNvPr>
          <p:cNvPicPr>
            <a:picLocks noGrp="1" noChangeAspect="1"/>
          </p:cNvPicPr>
          <p:nvPr>
            <p:ph sz="quarter" idx="16"/>
          </p:nvPr>
        </p:nvPicPr>
        <p:blipFill>
          <a:blip r:embed="rId3"/>
          <a:stretch>
            <a:fillRect/>
          </a:stretch>
        </p:blipFill>
        <p:spPr>
          <a:xfrm>
            <a:off x="3471271" y="3959151"/>
            <a:ext cx="4136316" cy="1644148"/>
          </a:xfrm>
          <a:prstGeom prst="rect">
            <a:avLst/>
          </a:prstGeom>
        </p:spPr>
      </p:pic>
    </p:spTree>
    <p:extLst>
      <p:ext uri="{BB962C8B-B14F-4D97-AF65-F5344CB8AC3E}">
        <p14:creationId xmlns:p14="http://schemas.microsoft.com/office/powerpoint/2010/main" val="1436797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Semaphores (Optional)</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1826953"/>
          </a:xfrm>
        </p:spPr>
        <p:txBody>
          <a:bodyPr/>
          <a:lstStyle/>
          <a:p>
            <a:pPr marL="432" indent="0">
              <a:buNone/>
            </a:pPr>
            <a:r>
              <a:rPr lang="en-IN" sz="2200" dirty="0"/>
              <a:t>Semaphores can be used to restrict the number of threads that access a shared resource. Before accessing the resource, a thread must acquire a permit from the semaphore. After finishing with the resource, the thread must return the permit back to the semaphore.</a:t>
            </a:r>
          </a:p>
        </p:txBody>
      </p:sp>
      <p:pic>
        <p:nvPicPr>
          <p:cNvPr id="7" name="Content Placeholder 6" descr="A thread accessing a shared resource leads to semaphore. For long description in Notes pane, press F6.">
            <a:extLst>
              <a:ext uri="{FF2B5EF4-FFF2-40B4-BE49-F238E27FC236}">
                <a16:creationId xmlns:a16="http://schemas.microsoft.com/office/drawing/2014/main" id="{FD8075BB-45F5-4984-89A8-9350C2C0107E}"/>
              </a:ext>
            </a:extLst>
          </p:cNvPr>
          <p:cNvPicPr>
            <a:picLocks noGrp="1" noChangeAspect="1"/>
          </p:cNvPicPr>
          <p:nvPr>
            <p:ph sz="quarter" idx="14"/>
          </p:nvPr>
        </p:nvPicPr>
        <p:blipFill>
          <a:blip r:embed="rId3"/>
          <a:stretch>
            <a:fillRect/>
          </a:stretch>
        </p:blipFill>
        <p:spPr>
          <a:xfrm>
            <a:off x="1773912" y="3750897"/>
            <a:ext cx="5596177" cy="2547081"/>
          </a:xfrm>
          <a:prstGeom prst="rect">
            <a:avLst/>
          </a:prstGeom>
        </p:spPr>
      </p:pic>
    </p:spTree>
    <p:extLst>
      <p:ext uri="{BB962C8B-B14F-4D97-AF65-F5344CB8AC3E}">
        <p14:creationId xmlns:p14="http://schemas.microsoft.com/office/powerpoint/2010/main" val="915268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Creating Semaphores</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2543233"/>
          </a:xfrm>
        </p:spPr>
        <p:txBody>
          <a:bodyPr/>
          <a:lstStyle/>
          <a:p>
            <a:pPr marL="432" indent="0">
              <a:buNone/>
            </a:pPr>
            <a:r>
              <a:rPr lang="en-IN" sz="2200" dirty="0"/>
              <a:t>To create a semaphore, you have to specify the number of permits with an optional fairness policy. A task acquires a permit by invoking the semaphore’s acquire() method and releases the permit by invoking the semaphore’s release() method. Once a permit is acquired, the total number of available permits in a semaphore is reduced by 1. Once a permit is released, the total number of available permits in a semaphore is increased by 1.</a:t>
            </a:r>
          </a:p>
        </p:txBody>
      </p:sp>
      <p:pic>
        <p:nvPicPr>
          <p:cNvPr id="6" name="Content Placeholder 5" descr="Codes and descriptions for java.util.concurrent.Semaphore as follows. For long description in Notes pane, press F6.">
            <a:extLst>
              <a:ext uri="{FF2B5EF4-FFF2-40B4-BE49-F238E27FC236}">
                <a16:creationId xmlns:a16="http://schemas.microsoft.com/office/drawing/2014/main" id="{47B8D4F3-1012-46C3-A695-80D5A0CC9ACA}"/>
              </a:ext>
            </a:extLst>
          </p:cNvPr>
          <p:cNvPicPr>
            <a:picLocks noGrp="1" noChangeAspect="1"/>
          </p:cNvPicPr>
          <p:nvPr>
            <p:ph sz="quarter" idx="14"/>
          </p:nvPr>
        </p:nvPicPr>
        <p:blipFill>
          <a:blip r:embed="rId3"/>
          <a:stretch>
            <a:fillRect/>
          </a:stretch>
        </p:blipFill>
        <p:spPr>
          <a:xfrm>
            <a:off x="950336" y="4387864"/>
            <a:ext cx="7481455" cy="1749261"/>
          </a:xfrm>
          <a:prstGeom prst="rect">
            <a:avLst/>
          </a:prstGeom>
        </p:spPr>
      </p:pic>
    </p:spTree>
    <p:extLst>
      <p:ext uri="{BB962C8B-B14F-4D97-AF65-F5344CB8AC3E}">
        <p14:creationId xmlns:p14="http://schemas.microsoft.com/office/powerpoint/2010/main" val="51318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Deadlock</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2573713"/>
          </a:xfrm>
        </p:spPr>
        <p:txBody>
          <a:bodyPr/>
          <a:lstStyle/>
          <a:p>
            <a:pPr marL="432" indent="0">
              <a:buNone/>
            </a:pPr>
            <a:r>
              <a:rPr lang="en-IN" sz="2000" dirty="0"/>
              <a:t>Sometimes two or more threads need to acquire the locks on several shared objects. This could cause </a:t>
            </a:r>
            <a:r>
              <a:rPr lang="en-IN" sz="2000" b="1" dirty="0"/>
              <a:t>deadlock</a:t>
            </a:r>
            <a:r>
              <a:rPr lang="en-IN" sz="2000" dirty="0"/>
              <a:t>, in which each thread has the lock on one of the objects and is waiting for the lock on the other object. Consider the scenario with two threads and two objects. Thread 1 acquired a lock on object1 and Thread 2 acquired a lock on object2. Now Thread 1 is waiting for the lock on object2 and Thread 2 for the lock on object1. The two threads wait for each other to release the in order to get the lock, and neither can continue to run.</a:t>
            </a:r>
          </a:p>
        </p:txBody>
      </p:sp>
      <p:pic>
        <p:nvPicPr>
          <p:cNvPr id="7" name="Content Placeholder 6" descr="Step. 1 to 6. For long description in Notes pane, press F6.">
            <a:extLst>
              <a:ext uri="{FF2B5EF4-FFF2-40B4-BE49-F238E27FC236}">
                <a16:creationId xmlns:a16="http://schemas.microsoft.com/office/drawing/2014/main" id="{0EE07810-AD0C-4E24-A138-5471D78CF8C6}"/>
              </a:ext>
            </a:extLst>
          </p:cNvPr>
          <p:cNvPicPr>
            <a:picLocks noGrp="1" noChangeAspect="1"/>
          </p:cNvPicPr>
          <p:nvPr>
            <p:ph sz="quarter" idx="14"/>
          </p:nvPr>
        </p:nvPicPr>
        <p:blipFill>
          <a:blip r:embed="rId3"/>
          <a:stretch>
            <a:fillRect/>
          </a:stretch>
        </p:blipFill>
        <p:spPr>
          <a:xfrm>
            <a:off x="2123806" y="4231005"/>
            <a:ext cx="4896388" cy="2105025"/>
          </a:xfrm>
          <a:prstGeom prst="rect">
            <a:avLst/>
          </a:prstGeom>
        </p:spPr>
      </p:pic>
    </p:spTree>
    <p:extLst>
      <p:ext uri="{BB962C8B-B14F-4D97-AF65-F5344CB8AC3E}">
        <p14:creationId xmlns:p14="http://schemas.microsoft.com/office/powerpoint/2010/main" val="2304065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18E1-DAC2-4E91-9809-CF9204EF4444}"/>
              </a:ext>
            </a:extLst>
          </p:cNvPr>
          <p:cNvSpPr>
            <a:spLocks noGrp="1"/>
          </p:cNvSpPr>
          <p:nvPr>
            <p:ph type="title"/>
          </p:nvPr>
        </p:nvSpPr>
        <p:spPr/>
        <p:txBody>
          <a:bodyPr/>
          <a:lstStyle/>
          <a:p>
            <a:r>
              <a:rPr lang="en-IN" dirty="0"/>
              <a:t>Preventing Deadlock</a:t>
            </a:r>
          </a:p>
        </p:txBody>
      </p:sp>
      <p:sp>
        <p:nvSpPr>
          <p:cNvPr id="3" name="Content Placeholder 2">
            <a:extLst>
              <a:ext uri="{FF2B5EF4-FFF2-40B4-BE49-F238E27FC236}">
                <a16:creationId xmlns:a16="http://schemas.microsoft.com/office/drawing/2014/main" id="{E7ECCD2B-95BC-472F-8E67-F837804FA324}"/>
              </a:ext>
            </a:extLst>
          </p:cNvPr>
          <p:cNvSpPr>
            <a:spLocks noGrp="1"/>
          </p:cNvSpPr>
          <p:nvPr>
            <p:ph sz="quarter" idx="13"/>
          </p:nvPr>
        </p:nvSpPr>
        <p:spPr>
          <a:xfrm>
            <a:off x="457200" y="1554920"/>
            <a:ext cx="8232775" cy="4026483"/>
          </a:xfrm>
        </p:spPr>
        <p:txBody>
          <a:bodyPr/>
          <a:lstStyle/>
          <a:p>
            <a:pPr marL="432" indent="0">
              <a:buNone/>
            </a:pPr>
            <a:r>
              <a:rPr lang="en-US" altLang="en-US" sz="2200" dirty="0">
                <a:cs typeface="Courier New" panose="02070309020205020404" pitchFamily="49" charset="0"/>
              </a:rPr>
              <a:t>Deadlock can be easily avoided by using a simple technique known as resource ordering. With this technique, you assign an order on all the objects whose locks must be acquired and ensure that each thread acquires the locks in that order. For the example, suppose the objects are ordered as object1 and object2. Using the resource ordering technique, Thread 2 must acquire a lock on object1 first, then on object2. Once Thread 1 acquired a lock on object1, Thread 2 has to wait for a lock on object1. So Thread 1 will be able to acquire a lock on object2 and no deadlock would occur.</a:t>
            </a:r>
          </a:p>
        </p:txBody>
      </p:sp>
    </p:spTree>
    <p:extLst>
      <p:ext uri="{BB962C8B-B14F-4D97-AF65-F5344CB8AC3E}">
        <p14:creationId xmlns:p14="http://schemas.microsoft.com/office/powerpoint/2010/main" val="13838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Thread States</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943033"/>
          </a:xfrm>
        </p:spPr>
        <p:txBody>
          <a:bodyPr/>
          <a:lstStyle/>
          <a:p>
            <a:pPr marL="432" indent="0">
              <a:buNone/>
            </a:pPr>
            <a:r>
              <a:rPr lang="en-IN" dirty="0"/>
              <a:t>A thread can be in one of five states: New, Ready, Running, Blocked, or Finished.</a:t>
            </a:r>
          </a:p>
        </p:txBody>
      </p:sp>
      <p:pic>
        <p:nvPicPr>
          <p:cNvPr id="6" name="Content Placeholder 5" descr="A arrow from a dot to New is labeled, Thread created. For long description in Notes pane, press F6.">
            <a:extLst>
              <a:ext uri="{FF2B5EF4-FFF2-40B4-BE49-F238E27FC236}">
                <a16:creationId xmlns:a16="http://schemas.microsoft.com/office/drawing/2014/main" id="{8180FB21-41FB-40A0-A555-9C1BDB4D4DD1}"/>
              </a:ext>
            </a:extLst>
          </p:cNvPr>
          <p:cNvPicPr>
            <a:picLocks noGrp="1" noChangeAspect="1"/>
          </p:cNvPicPr>
          <p:nvPr>
            <p:ph sz="quarter" idx="14"/>
          </p:nvPr>
        </p:nvPicPr>
        <p:blipFill>
          <a:blip r:embed="rId3"/>
          <a:stretch>
            <a:fillRect/>
          </a:stretch>
        </p:blipFill>
        <p:spPr>
          <a:xfrm>
            <a:off x="1018289" y="3085100"/>
            <a:ext cx="7107420" cy="2547081"/>
          </a:xfrm>
          <a:prstGeom prst="rect">
            <a:avLst/>
          </a:prstGeom>
        </p:spPr>
      </p:pic>
    </p:spTree>
    <p:extLst>
      <p:ext uri="{BB962C8B-B14F-4D97-AF65-F5344CB8AC3E}">
        <p14:creationId xmlns:p14="http://schemas.microsoft.com/office/powerpoint/2010/main" val="2723134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Synchronized Collections</a:t>
            </a:r>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2512753"/>
          </a:xfrm>
        </p:spPr>
        <p:txBody>
          <a:bodyPr/>
          <a:lstStyle/>
          <a:p>
            <a:pPr marL="432" indent="0">
              <a:buNone/>
            </a:pPr>
            <a:r>
              <a:rPr lang="en-IN" sz="2000" dirty="0"/>
              <a:t>The classes in the Java Collections Framework are not thread-safe, i.e., the contents may be corrupted if they are accessed and updated concurrently by multiple threads. You can protect the data in a collection by locking the collection or using synchronized collections.</a:t>
            </a:r>
          </a:p>
          <a:p>
            <a:pPr marL="432" indent="0">
              <a:buNone/>
            </a:pPr>
            <a:r>
              <a:rPr lang="en-IN" sz="2000" dirty="0"/>
              <a:t>The Collections class provides six static methods for wrapping a collection into a synchronized version. The collections created using these methods are called </a:t>
            </a:r>
            <a:r>
              <a:rPr lang="en-IN" sz="2000" b="1" dirty="0"/>
              <a:t>synchronization wrappers.</a:t>
            </a:r>
          </a:p>
        </p:txBody>
      </p:sp>
      <p:pic>
        <p:nvPicPr>
          <p:cNvPr id="8" name="Content Placeholder 7" descr="Code and descriptions for java.util.Collections as follows. For long description in Notes pane, press F6.">
            <a:extLst>
              <a:ext uri="{FF2B5EF4-FFF2-40B4-BE49-F238E27FC236}">
                <a16:creationId xmlns:a16="http://schemas.microsoft.com/office/drawing/2014/main" id="{4936C20C-4B46-4BE8-8E5A-452B2D5859BD}"/>
              </a:ext>
            </a:extLst>
          </p:cNvPr>
          <p:cNvPicPr>
            <a:picLocks noGrp="1" noChangeAspect="1"/>
          </p:cNvPicPr>
          <p:nvPr>
            <p:ph sz="quarter" idx="14"/>
          </p:nvPr>
        </p:nvPicPr>
        <p:blipFill>
          <a:blip r:embed="rId3"/>
          <a:stretch>
            <a:fillRect/>
          </a:stretch>
        </p:blipFill>
        <p:spPr>
          <a:xfrm>
            <a:off x="706496" y="4371830"/>
            <a:ext cx="7481455" cy="1791045"/>
          </a:xfrm>
          <a:prstGeom prst="rect">
            <a:avLst/>
          </a:prstGeom>
        </p:spPr>
      </p:pic>
    </p:spTree>
    <p:extLst>
      <p:ext uri="{BB962C8B-B14F-4D97-AF65-F5344CB8AC3E}">
        <p14:creationId xmlns:p14="http://schemas.microsoft.com/office/powerpoint/2010/main" val="3953385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52C4-ED50-4D1D-AE32-1487C4BB9113}"/>
              </a:ext>
            </a:extLst>
          </p:cNvPr>
          <p:cNvSpPr>
            <a:spLocks noGrp="1"/>
          </p:cNvSpPr>
          <p:nvPr>
            <p:ph type="title"/>
          </p:nvPr>
        </p:nvSpPr>
        <p:spPr/>
        <p:txBody>
          <a:bodyPr/>
          <a:lstStyle/>
          <a:p>
            <a:r>
              <a:rPr lang="en-IN" dirty="0"/>
              <a:t>The Fork/Join Framework </a:t>
            </a:r>
            <a:r>
              <a:rPr lang="en-IN" sz="2000" b="0" dirty="0"/>
              <a:t>(1 of 2)</a:t>
            </a:r>
          </a:p>
        </p:txBody>
      </p:sp>
      <p:sp>
        <p:nvSpPr>
          <p:cNvPr id="3" name="Content Placeholder 2">
            <a:extLst>
              <a:ext uri="{FF2B5EF4-FFF2-40B4-BE49-F238E27FC236}">
                <a16:creationId xmlns:a16="http://schemas.microsoft.com/office/drawing/2014/main" id="{8AB32A6B-F489-413F-A4A5-5248831DC92E}"/>
              </a:ext>
            </a:extLst>
          </p:cNvPr>
          <p:cNvSpPr>
            <a:spLocks noGrp="1"/>
          </p:cNvSpPr>
          <p:nvPr>
            <p:ph sz="quarter" idx="13"/>
          </p:nvPr>
        </p:nvSpPr>
        <p:spPr>
          <a:xfrm>
            <a:off x="457200" y="1554920"/>
            <a:ext cx="8232775" cy="2791449"/>
          </a:xfrm>
        </p:spPr>
        <p:txBody>
          <a:bodyPr/>
          <a:lstStyle/>
          <a:p>
            <a:pPr marL="432" indent="0">
              <a:buNone/>
            </a:pPr>
            <a:r>
              <a:rPr lang="en-IN" dirty="0"/>
              <a:t>The widespread use of multicore systems has created a revolution in software. In order to benefit from multiple processors, software needs to run in parallel.</a:t>
            </a:r>
          </a:p>
          <a:p>
            <a:pPr marL="432" indent="0">
              <a:buNone/>
            </a:pPr>
            <a:r>
              <a:rPr lang="en-IN" dirty="0"/>
              <a:t>J</a:t>
            </a:r>
            <a:r>
              <a:rPr lang="en-IN" sz="100" dirty="0"/>
              <a:t> </a:t>
            </a:r>
            <a:r>
              <a:rPr lang="en-IN" dirty="0"/>
              <a:t>D</a:t>
            </a:r>
            <a:r>
              <a:rPr lang="en-IN" sz="100" dirty="0"/>
              <a:t> </a:t>
            </a:r>
            <a:r>
              <a:rPr lang="en-IN" dirty="0"/>
              <a:t>K 7 introduces the new Fork/Join Framework for parallel programming, which utilizes the multicore processors.</a:t>
            </a:r>
          </a:p>
        </p:txBody>
      </p:sp>
    </p:spTree>
    <p:extLst>
      <p:ext uri="{BB962C8B-B14F-4D97-AF65-F5344CB8AC3E}">
        <p14:creationId xmlns:p14="http://schemas.microsoft.com/office/powerpoint/2010/main" val="2521852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a:t>The Fork/Join Framework </a:t>
            </a:r>
            <a:r>
              <a:rPr lang="en-IN" sz="2000" b="0" dirty="0"/>
              <a:t>(2 of 2)</a:t>
            </a:r>
            <a:endParaRPr lang="en-IN" dirty="0"/>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1826953"/>
          </a:xfrm>
        </p:spPr>
        <p:txBody>
          <a:bodyPr/>
          <a:lstStyle/>
          <a:p>
            <a:pPr marL="432" indent="0">
              <a:buNone/>
            </a:pPr>
            <a:r>
              <a:rPr lang="en-IN" dirty="0"/>
              <a:t>The Fork/Join Framework is used for parallel programming in Java.</a:t>
            </a:r>
          </a:p>
          <a:p>
            <a:pPr marL="432" indent="0">
              <a:buNone/>
            </a:pPr>
            <a:r>
              <a:rPr lang="en-IN" dirty="0"/>
              <a:t>In J</a:t>
            </a:r>
            <a:r>
              <a:rPr lang="en-IN" sz="100" dirty="0"/>
              <a:t> </a:t>
            </a:r>
            <a:r>
              <a:rPr lang="en-IN" dirty="0"/>
              <a:t>D</a:t>
            </a:r>
            <a:r>
              <a:rPr lang="en-IN" sz="100" dirty="0"/>
              <a:t> </a:t>
            </a:r>
            <a:r>
              <a:rPr lang="en-IN" dirty="0"/>
              <a:t>K 7’s Fork/Join Framework, a </a:t>
            </a:r>
            <a:r>
              <a:rPr lang="en-IN" b="1" dirty="0"/>
              <a:t>fork</a:t>
            </a:r>
            <a:r>
              <a:rPr lang="en-IN" dirty="0"/>
              <a:t> can be viewed as an independent task that runs on a thread.</a:t>
            </a:r>
          </a:p>
        </p:txBody>
      </p:sp>
      <p:pic>
        <p:nvPicPr>
          <p:cNvPr id="6" name="Content Placeholder 5" descr="A diagram shows arrows labeled, fork from problem point to many subproblems and arrows labeled, join from these subproblems point to solution.">
            <a:extLst>
              <a:ext uri="{FF2B5EF4-FFF2-40B4-BE49-F238E27FC236}">
                <a16:creationId xmlns:a16="http://schemas.microsoft.com/office/drawing/2014/main" id="{A1352B3C-80A4-44FE-9F20-31481C9C8816}"/>
              </a:ext>
            </a:extLst>
          </p:cNvPr>
          <p:cNvPicPr>
            <a:picLocks noGrp="1" noChangeAspect="1"/>
          </p:cNvPicPr>
          <p:nvPr>
            <p:ph sz="quarter" idx="14"/>
          </p:nvPr>
        </p:nvPicPr>
        <p:blipFill>
          <a:blip r:embed="rId2"/>
          <a:stretch>
            <a:fillRect/>
          </a:stretch>
        </p:blipFill>
        <p:spPr>
          <a:xfrm>
            <a:off x="1026478" y="3737726"/>
            <a:ext cx="7146897" cy="2105025"/>
          </a:xfrm>
          <a:prstGeom prst="rect">
            <a:avLst/>
          </a:prstGeom>
        </p:spPr>
      </p:pic>
    </p:spTree>
    <p:extLst>
      <p:ext uri="{BB962C8B-B14F-4D97-AF65-F5344CB8AC3E}">
        <p14:creationId xmlns:p14="http://schemas.microsoft.com/office/powerpoint/2010/main" val="1644341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2AA8-B182-4997-B8CE-AC84E162BD43}"/>
              </a:ext>
            </a:extLst>
          </p:cNvPr>
          <p:cNvSpPr>
            <a:spLocks noGrp="1"/>
          </p:cNvSpPr>
          <p:nvPr>
            <p:ph type="title"/>
          </p:nvPr>
        </p:nvSpPr>
        <p:spPr/>
        <p:txBody>
          <a:bodyPr/>
          <a:lstStyle/>
          <a:p>
            <a:r>
              <a:rPr lang="en-IN" dirty="0" err="1"/>
              <a:t>ForkJoinTask</a:t>
            </a:r>
            <a:r>
              <a:rPr lang="en-IN" dirty="0"/>
              <a:t> and </a:t>
            </a:r>
            <a:r>
              <a:rPr lang="en-IN" dirty="0" err="1"/>
              <a:t>ForkJoinPool</a:t>
            </a:r>
            <a:endParaRPr lang="en-IN" dirty="0"/>
          </a:p>
        </p:txBody>
      </p:sp>
      <p:sp>
        <p:nvSpPr>
          <p:cNvPr id="3" name="Content Placeholder 2">
            <a:extLst>
              <a:ext uri="{FF2B5EF4-FFF2-40B4-BE49-F238E27FC236}">
                <a16:creationId xmlns:a16="http://schemas.microsoft.com/office/drawing/2014/main" id="{3CF19CB5-0BA8-4A78-9B93-5F37A4A346B6}"/>
              </a:ext>
            </a:extLst>
          </p:cNvPr>
          <p:cNvSpPr>
            <a:spLocks noGrp="1"/>
          </p:cNvSpPr>
          <p:nvPr>
            <p:ph sz="quarter" idx="13"/>
          </p:nvPr>
        </p:nvSpPr>
        <p:spPr>
          <a:xfrm>
            <a:off x="457200" y="1556327"/>
            <a:ext cx="8229600" cy="973513"/>
          </a:xfrm>
        </p:spPr>
        <p:txBody>
          <a:bodyPr/>
          <a:lstStyle/>
          <a:p>
            <a:pPr marL="432" indent="0">
              <a:buNone/>
            </a:pPr>
            <a:r>
              <a:rPr lang="en-IN" dirty="0"/>
              <a:t>The framework defines a task using the </a:t>
            </a:r>
            <a:r>
              <a:rPr lang="en-IN" b="1" dirty="0" err="1"/>
              <a:t>ForkJoinTask</a:t>
            </a:r>
            <a:r>
              <a:rPr lang="en-IN" b="1" dirty="0"/>
              <a:t> </a:t>
            </a:r>
            <a:r>
              <a:rPr lang="en-IN" dirty="0"/>
              <a:t>class, and executes a task in an instance of </a:t>
            </a:r>
            <a:r>
              <a:rPr lang="en-IN" b="1" dirty="0" err="1"/>
              <a:t>ForkJoinPool</a:t>
            </a:r>
            <a:r>
              <a:rPr lang="en-IN" dirty="0"/>
              <a:t>.</a:t>
            </a:r>
          </a:p>
        </p:txBody>
      </p:sp>
      <p:pic>
        <p:nvPicPr>
          <p:cNvPr id="7" name="Content Placeholder 6" descr="A diagram shows java.util.concurrent.ForkJoinPool leading to the interface  For long description in Notes pane, press F6.">
            <a:extLst>
              <a:ext uri="{FF2B5EF4-FFF2-40B4-BE49-F238E27FC236}">
                <a16:creationId xmlns:a16="http://schemas.microsoft.com/office/drawing/2014/main" id="{9D0B01B7-3AE4-43A7-A274-B4219EF88D52}"/>
              </a:ext>
            </a:extLst>
          </p:cNvPr>
          <p:cNvPicPr>
            <a:picLocks noGrp="1" noChangeAspect="1"/>
          </p:cNvPicPr>
          <p:nvPr>
            <p:ph sz="quarter" idx="14"/>
          </p:nvPr>
        </p:nvPicPr>
        <p:blipFill>
          <a:blip r:embed="rId3"/>
          <a:stretch>
            <a:fillRect/>
          </a:stretch>
        </p:blipFill>
        <p:spPr>
          <a:xfrm>
            <a:off x="457200" y="3196648"/>
            <a:ext cx="8156270" cy="2105025"/>
          </a:xfrm>
          <a:prstGeom prst="rect">
            <a:avLst/>
          </a:prstGeom>
        </p:spPr>
      </p:pic>
    </p:spTree>
    <p:extLst>
      <p:ext uri="{BB962C8B-B14F-4D97-AF65-F5344CB8AC3E}">
        <p14:creationId xmlns:p14="http://schemas.microsoft.com/office/powerpoint/2010/main" val="211536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1612-5455-402F-B8AC-6F06DF90CCE6}"/>
              </a:ext>
            </a:extLst>
          </p:cNvPr>
          <p:cNvSpPr>
            <a:spLocks noGrp="1"/>
          </p:cNvSpPr>
          <p:nvPr>
            <p:ph type="title"/>
          </p:nvPr>
        </p:nvSpPr>
        <p:spPr/>
        <p:txBody>
          <a:bodyPr/>
          <a:lstStyle/>
          <a:p>
            <a:r>
              <a:rPr lang="en-IN" dirty="0" err="1"/>
              <a:t>ForkJoinTask</a:t>
            </a:r>
            <a:endParaRPr lang="en-IN" dirty="0"/>
          </a:p>
        </p:txBody>
      </p:sp>
      <p:pic>
        <p:nvPicPr>
          <p:cNvPr id="4" name="Content Placeholder 3" descr="A diagram shows java.util.concurrent. For long description in Notes pane, press F6.">
            <a:extLst>
              <a:ext uri="{FF2B5EF4-FFF2-40B4-BE49-F238E27FC236}">
                <a16:creationId xmlns:a16="http://schemas.microsoft.com/office/drawing/2014/main" id="{5EC1F516-702B-45BA-B07C-63F3FA0F4282}"/>
              </a:ext>
            </a:extLst>
          </p:cNvPr>
          <p:cNvPicPr>
            <a:picLocks noGrp="1" noChangeAspect="1"/>
          </p:cNvPicPr>
          <p:nvPr>
            <p:ph sz="quarter" idx="13"/>
          </p:nvPr>
        </p:nvPicPr>
        <p:blipFill>
          <a:blip r:embed="rId3"/>
          <a:stretch>
            <a:fillRect/>
          </a:stretch>
        </p:blipFill>
        <p:spPr>
          <a:xfrm>
            <a:off x="1333360" y="1766166"/>
            <a:ext cx="6480454" cy="4240068"/>
          </a:xfrm>
          <a:prstGeom prst="rect">
            <a:avLst/>
          </a:prstGeom>
        </p:spPr>
      </p:pic>
    </p:spTree>
    <p:extLst>
      <p:ext uri="{BB962C8B-B14F-4D97-AF65-F5344CB8AC3E}">
        <p14:creationId xmlns:p14="http://schemas.microsoft.com/office/powerpoint/2010/main" val="306262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47D9-86B0-4D83-AAFC-0AF38D71CC19}"/>
              </a:ext>
            </a:extLst>
          </p:cNvPr>
          <p:cNvSpPr>
            <a:spLocks noGrp="1"/>
          </p:cNvSpPr>
          <p:nvPr>
            <p:ph type="title"/>
          </p:nvPr>
        </p:nvSpPr>
        <p:spPr/>
        <p:txBody>
          <a:bodyPr/>
          <a:lstStyle/>
          <a:p>
            <a:r>
              <a:rPr lang="en-IN" dirty="0"/>
              <a:t>Creating Tasks and Threads</a:t>
            </a:r>
          </a:p>
        </p:txBody>
      </p:sp>
      <p:pic>
        <p:nvPicPr>
          <p:cNvPr id="4" name="Content Placeholder 3" descr="A diagram shows TaskClass leading to java.lang.Runnable. The two blocks of codes are as follows. For long description in Notes pane, press F6.">
            <a:extLst>
              <a:ext uri="{FF2B5EF4-FFF2-40B4-BE49-F238E27FC236}">
                <a16:creationId xmlns:a16="http://schemas.microsoft.com/office/drawing/2014/main" id="{87C2F271-AEF8-4E61-972D-FD0E0A1DCE28}"/>
              </a:ext>
            </a:extLst>
          </p:cNvPr>
          <p:cNvPicPr>
            <a:picLocks noGrp="1" noChangeAspect="1"/>
          </p:cNvPicPr>
          <p:nvPr>
            <p:ph sz="quarter" idx="13"/>
          </p:nvPr>
        </p:nvPicPr>
        <p:blipFill>
          <a:blip r:embed="rId3"/>
          <a:stretch>
            <a:fillRect/>
          </a:stretch>
        </p:blipFill>
        <p:spPr>
          <a:xfrm>
            <a:off x="457200" y="2215533"/>
            <a:ext cx="8232775" cy="3341335"/>
          </a:xfrm>
          <a:prstGeom prst="rect">
            <a:avLst/>
          </a:prstGeom>
        </p:spPr>
      </p:pic>
    </p:spTree>
    <p:extLst>
      <p:ext uri="{BB962C8B-B14F-4D97-AF65-F5344CB8AC3E}">
        <p14:creationId xmlns:p14="http://schemas.microsoft.com/office/powerpoint/2010/main" val="3829949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B76D-C264-4F60-9525-D3CA3E5DB61D}"/>
              </a:ext>
            </a:extLst>
          </p:cNvPr>
          <p:cNvSpPr>
            <a:spLocks noGrp="1"/>
          </p:cNvSpPr>
          <p:nvPr>
            <p:ph type="title"/>
          </p:nvPr>
        </p:nvSpPr>
        <p:spPr/>
        <p:txBody>
          <a:bodyPr/>
          <a:lstStyle/>
          <a:p>
            <a:r>
              <a:rPr lang="en-IN" dirty="0"/>
              <a:t>Examples</a:t>
            </a:r>
          </a:p>
        </p:txBody>
      </p:sp>
      <p:sp>
        <p:nvSpPr>
          <p:cNvPr id="10" name="Text Placeholder 9">
            <a:extLst>
              <a:ext uri="{FF2B5EF4-FFF2-40B4-BE49-F238E27FC236}">
                <a16:creationId xmlns:a16="http://schemas.microsoft.com/office/drawing/2014/main" id="{994024B5-16E8-4E30-9683-6FE60C87EBBF}"/>
              </a:ext>
            </a:extLst>
          </p:cNvPr>
          <p:cNvSpPr>
            <a:spLocks noGrp="1"/>
          </p:cNvSpPr>
          <p:nvPr>
            <p:ph type="body" sz="quarter" idx="20"/>
          </p:nvPr>
        </p:nvSpPr>
        <p:spPr>
          <a:xfrm>
            <a:off x="1800225" y="5580062"/>
            <a:ext cx="2758440" cy="603761"/>
          </a:xfrm>
        </p:spPr>
        <p:txBody>
          <a:bodyPr/>
          <a:lstStyle/>
          <a:p>
            <a:pPr marL="432" indent="0">
              <a:buNone/>
            </a:pPr>
            <a:r>
              <a:rPr lang="en-IN" dirty="0" err="1">
                <a:hlinkClick r:id="rId3"/>
              </a:rPr>
              <a:t>ParallelMergeSort</a:t>
            </a:r>
            <a:endParaRPr lang="en-IN" dirty="0">
              <a:hlinkClick r:id="rId3"/>
            </a:endParaRPr>
          </a:p>
        </p:txBody>
      </p:sp>
      <p:sp>
        <p:nvSpPr>
          <p:cNvPr id="11" name="Text Placeholder 10">
            <a:extLst>
              <a:ext uri="{FF2B5EF4-FFF2-40B4-BE49-F238E27FC236}">
                <a16:creationId xmlns:a16="http://schemas.microsoft.com/office/drawing/2014/main" id="{CFEA8BD1-BB29-4363-92F3-8E2609E8FEDA}"/>
              </a:ext>
            </a:extLst>
          </p:cNvPr>
          <p:cNvSpPr>
            <a:spLocks noGrp="1"/>
          </p:cNvSpPr>
          <p:nvPr>
            <p:ph type="body" sz="quarter" idx="21"/>
          </p:nvPr>
        </p:nvSpPr>
        <p:spPr>
          <a:xfrm>
            <a:off x="5867400" y="5580063"/>
            <a:ext cx="1813560" cy="603761"/>
          </a:xfrm>
        </p:spPr>
        <p:txBody>
          <a:bodyPr/>
          <a:lstStyle/>
          <a:p>
            <a:pPr marL="432" indent="0">
              <a:buNone/>
            </a:pPr>
            <a:r>
              <a:rPr lang="en-US" altLang="en-US" dirty="0" err="1">
                <a:hlinkClick r:id="rId4"/>
              </a:rPr>
              <a:t>ParallelMax</a:t>
            </a:r>
            <a:endParaRPr lang="en-US" altLang="en-US" dirty="0">
              <a:hlinkClick r:id="rId4"/>
            </a:endParaRPr>
          </a:p>
        </p:txBody>
      </p:sp>
    </p:spTree>
    <p:extLst>
      <p:ext uri="{BB962C8B-B14F-4D97-AF65-F5344CB8AC3E}">
        <p14:creationId xmlns:p14="http://schemas.microsoft.com/office/powerpoint/2010/main" val="837189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A56A-228A-49D6-A9AC-15B072D69646}"/>
              </a:ext>
            </a:extLst>
          </p:cNvPr>
          <p:cNvSpPr>
            <a:spLocks noGrp="1"/>
          </p:cNvSpPr>
          <p:nvPr>
            <p:ph type="title"/>
          </p:nvPr>
        </p:nvSpPr>
        <p:spPr/>
        <p:txBody>
          <a:bodyPr/>
          <a:lstStyle/>
          <a:p>
            <a:r>
              <a:rPr lang="en-IN" dirty="0"/>
              <a:t>Vector, Stack, and </a:t>
            </a:r>
            <a:r>
              <a:rPr lang="en-IN" dirty="0" err="1"/>
              <a:t>Hashtable</a:t>
            </a:r>
            <a:endParaRPr lang="en-IN" dirty="0"/>
          </a:p>
        </p:txBody>
      </p:sp>
      <p:sp>
        <p:nvSpPr>
          <p:cNvPr id="3" name="Content Placeholder 2">
            <a:extLst>
              <a:ext uri="{FF2B5EF4-FFF2-40B4-BE49-F238E27FC236}">
                <a16:creationId xmlns:a16="http://schemas.microsoft.com/office/drawing/2014/main" id="{E26FBD52-6EAB-4D4E-9944-096F8ABF893F}"/>
              </a:ext>
            </a:extLst>
          </p:cNvPr>
          <p:cNvSpPr>
            <a:spLocks noGrp="1"/>
          </p:cNvSpPr>
          <p:nvPr>
            <p:ph sz="quarter" idx="13"/>
          </p:nvPr>
        </p:nvSpPr>
        <p:spPr>
          <a:xfrm>
            <a:off x="457200" y="1552575"/>
            <a:ext cx="8442960" cy="1251586"/>
          </a:xfrm>
        </p:spPr>
        <p:txBody>
          <a:bodyPr/>
          <a:lstStyle/>
          <a:p>
            <a:pPr marL="432" indent="0">
              <a:buNone/>
            </a:pPr>
            <a:r>
              <a:rPr lang="en-US" altLang="en-US" sz="1800" dirty="0"/>
              <a:t>Invoking </a:t>
            </a:r>
            <a:r>
              <a:rPr lang="en-US" altLang="en-US" sz="1800" dirty="0" err="1"/>
              <a:t>synchronizedCollection</a:t>
            </a:r>
            <a:r>
              <a:rPr lang="en-US" altLang="en-US" sz="1800" dirty="0"/>
              <a:t>(Collection c) returns a new Collection object, in which all the methods that access and update the original collection c are synchronized. These methods are implemented using the synchronized keyword. For example, the add method is implemented like this:</a:t>
            </a:r>
          </a:p>
        </p:txBody>
      </p:sp>
      <p:sp>
        <p:nvSpPr>
          <p:cNvPr id="4" name="Content Placeholder 3">
            <a:extLst>
              <a:ext uri="{FF2B5EF4-FFF2-40B4-BE49-F238E27FC236}">
                <a16:creationId xmlns:a16="http://schemas.microsoft.com/office/drawing/2014/main" id="{DE22BE54-4934-4577-B6C3-D6478F2AE8C6}"/>
              </a:ext>
            </a:extLst>
          </p:cNvPr>
          <p:cNvSpPr>
            <a:spLocks noGrp="1"/>
          </p:cNvSpPr>
          <p:nvPr>
            <p:ph sz="quarter" idx="14"/>
          </p:nvPr>
        </p:nvSpPr>
        <p:spPr>
          <a:xfrm>
            <a:off x="457200" y="2872092"/>
            <a:ext cx="5151120" cy="983628"/>
          </a:xfrm>
        </p:spPr>
        <p:txBody>
          <a:bodyPr/>
          <a:lstStyle/>
          <a:p>
            <a:pPr lvl="1">
              <a:lnSpc>
                <a:spcPct val="80000"/>
              </a:lnSpc>
              <a:buFontTx/>
              <a:buNone/>
            </a:pPr>
            <a:r>
              <a:rPr lang="en-US" altLang="en-US" sz="1800" dirty="0"/>
              <a:t>public </a:t>
            </a:r>
            <a:r>
              <a:rPr lang="en-US" altLang="en-US" sz="1800" dirty="0" err="1"/>
              <a:t>boolean</a:t>
            </a:r>
            <a:r>
              <a:rPr lang="en-US" altLang="en-US" sz="1800" dirty="0"/>
              <a:t> add(E o) {</a:t>
            </a:r>
          </a:p>
          <a:p>
            <a:pPr lvl="1" indent="-117475">
              <a:lnSpc>
                <a:spcPct val="80000"/>
              </a:lnSpc>
              <a:buFontTx/>
              <a:buNone/>
            </a:pPr>
            <a:r>
              <a:rPr lang="en-US" altLang="en-US" sz="1800" dirty="0"/>
              <a:t> synchronized (this) { return </a:t>
            </a:r>
            <a:r>
              <a:rPr lang="en-US" altLang="en-US" sz="1800" dirty="0" err="1"/>
              <a:t>c.add</a:t>
            </a:r>
            <a:r>
              <a:rPr lang="en-US" altLang="en-US" sz="1800" dirty="0"/>
              <a:t>(o); }</a:t>
            </a:r>
          </a:p>
          <a:p>
            <a:pPr lvl="1">
              <a:lnSpc>
                <a:spcPct val="80000"/>
              </a:lnSpc>
              <a:buFontTx/>
              <a:buNone/>
            </a:pPr>
            <a:r>
              <a:rPr lang="en-US" altLang="en-US" sz="1800" dirty="0"/>
              <a:t>}</a:t>
            </a:r>
          </a:p>
        </p:txBody>
      </p:sp>
      <p:sp>
        <p:nvSpPr>
          <p:cNvPr id="5" name="Content Placeholder 4">
            <a:extLst>
              <a:ext uri="{FF2B5EF4-FFF2-40B4-BE49-F238E27FC236}">
                <a16:creationId xmlns:a16="http://schemas.microsoft.com/office/drawing/2014/main" id="{9F9538BD-9470-4BBD-9EB6-D1BF6E3E91D4}"/>
              </a:ext>
            </a:extLst>
          </p:cNvPr>
          <p:cNvSpPr>
            <a:spLocks noGrp="1"/>
          </p:cNvSpPr>
          <p:nvPr>
            <p:ph sz="quarter" idx="15"/>
          </p:nvPr>
        </p:nvSpPr>
        <p:spPr>
          <a:xfrm>
            <a:off x="457200" y="3952401"/>
            <a:ext cx="8229600" cy="702081"/>
          </a:xfrm>
        </p:spPr>
        <p:txBody>
          <a:bodyPr/>
          <a:lstStyle/>
          <a:p>
            <a:pPr marL="432" indent="0">
              <a:buNone/>
            </a:pPr>
            <a:r>
              <a:rPr lang="en-US" altLang="en-US" sz="1800" dirty="0"/>
              <a:t>The synchronized collections can be safely accessed and modified by multiple threads concurrently.</a:t>
            </a:r>
          </a:p>
        </p:txBody>
      </p:sp>
      <p:sp>
        <p:nvSpPr>
          <p:cNvPr id="6" name="Content Placeholder 5">
            <a:extLst>
              <a:ext uri="{FF2B5EF4-FFF2-40B4-BE49-F238E27FC236}">
                <a16:creationId xmlns:a16="http://schemas.microsoft.com/office/drawing/2014/main" id="{83C8B27D-EA75-429B-95CC-2AB8D6291D74}"/>
              </a:ext>
            </a:extLst>
          </p:cNvPr>
          <p:cNvSpPr>
            <a:spLocks noGrp="1"/>
          </p:cNvSpPr>
          <p:nvPr>
            <p:ph sz="quarter" idx="16"/>
          </p:nvPr>
        </p:nvSpPr>
        <p:spPr>
          <a:xfrm>
            <a:off x="457200" y="4722984"/>
            <a:ext cx="8351520" cy="1586376"/>
          </a:xfrm>
        </p:spPr>
        <p:txBody>
          <a:bodyPr/>
          <a:lstStyle/>
          <a:p>
            <a:pPr marL="432" indent="0">
              <a:buNone/>
            </a:pPr>
            <a:r>
              <a:rPr lang="en-US" altLang="en-US" sz="1800" dirty="0"/>
              <a:t>The methods in </a:t>
            </a:r>
            <a:r>
              <a:rPr lang="en-US" altLang="en-US" sz="1800" dirty="0" err="1"/>
              <a:t>java.util.Vector</a:t>
            </a:r>
            <a:r>
              <a:rPr lang="en-US" altLang="en-US" sz="1800" dirty="0"/>
              <a:t>, </a:t>
            </a:r>
            <a:r>
              <a:rPr lang="en-US" altLang="en-US" sz="1800" dirty="0" err="1"/>
              <a:t>java.util.Stack</a:t>
            </a:r>
            <a:r>
              <a:rPr lang="en-US" altLang="en-US" sz="1800" dirty="0"/>
              <a:t>, and </a:t>
            </a:r>
            <a:r>
              <a:rPr lang="en-US" altLang="en-US" sz="1800" dirty="0" err="1"/>
              <a:t>Hashtable</a:t>
            </a:r>
            <a:r>
              <a:rPr lang="en-US" altLang="en-US" sz="1800" dirty="0"/>
              <a:t> are already synchronized. These are old classes introduced in J</a:t>
            </a:r>
            <a:r>
              <a:rPr lang="en-US" altLang="en-US" sz="100" dirty="0"/>
              <a:t> </a:t>
            </a:r>
            <a:r>
              <a:rPr lang="en-US" altLang="en-US" sz="1800" dirty="0"/>
              <a:t>D</a:t>
            </a:r>
            <a:r>
              <a:rPr lang="en-US" altLang="en-US" sz="100" dirty="0"/>
              <a:t> </a:t>
            </a:r>
            <a:r>
              <a:rPr lang="en-US" altLang="en-US" sz="1800" dirty="0"/>
              <a:t>K 1.0. In JDK 1.5, you should use </a:t>
            </a:r>
            <a:r>
              <a:rPr lang="en-US" altLang="en-US" sz="1800" dirty="0" err="1"/>
              <a:t>java.util.ArrayList</a:t>
            </a:r>
            <a:r>
              <a:rPr lang="en-US" altLang="en-US" sz="1800" dirty="0"/>
              <a:t> to replace Vector, </a:t>
            </a:r>
            <a:r>
              <a:rPr lang="en-US" altLang="en-US" sz="1800" dirty="0" err="1"/>
              <a:t>java.util.LinkedList</a:t>
            </a:r>
            <a:r>
              <a:rPr lang="en-US" altLang="en-US" sz="1800" dirty="0"/>
              <a:t> to replace Stack, and </a:t>
            </a:r>
            <a:r>
              <a:rPr lang="en-US" altLang="en-US" sz="1800" dirty="0" err="1"/>
              <a:t>java.util.Map</a:t>
            </a:r>
            <a:r>
              <a:rPr lang="en-US" altLang="en-US" sz="1800" dirty="0"/>
              <a:t> to replace </a:t>
            </a:r>
            <a:r>
              <a:rPr lang="en-US" altLang="en-US" sz="1800" dirty="0" err="1"/>
              <a:t>Hashtable</a:t>
            </a:r>
            <a:r>
              <a:rPr lang="en-US" altLang="en-US" sz="1800" dirty="0"/>
              <a:t>. If synchronization is needed, use a synchronization wrapper.</a:t>
            </a:r>
          </a:p>
        </p:txBody>
      </p:sp>
    </p:spTree>
    <p:extLst>
      <p:ext uri="{BB962C8B-B14F-4D97-AF65-F5344CB8AC3E}">
        <p14:creationId xmlns:p14="http://schemas.microsoft.com/office/powerpoint/2010/main" val="3747129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0A56A-228A-49D6-A9AC-15B072D69646}"/>
              </a:ext>
            </a:extLst>
          </p:cNvPr>
          <p:cNvSpPr>
            <a:spLocks noGrp="1"/>
          </p:cNvSpPr>
          <p:nvPr>
            <p:ph type="title"/>
          </p:nvPr>
        </p:nvSpPr>
        <p:spPr/>
        <p:txBody>
          <a:bodyPr/>
          <a:lstStyle/>
          <a:p>
            <a:r>
              <a:rPr lang="en-US" altLang="en-US" dirty="0"/>
              <a:t>Fail-Fast</a:t>
            </a:r>
            <a:endParaRPr lang="en-IN" dirty="0"/>
          </a:p>
        </p:txBody>
      </p:sp>
      <p:sp>
        <p:nvSpPr>
          <p:cNvPr id="3" name="Content Placeholder 2">
            <a:extLst>
              <a:ext uri="{FF2B5EF4-FFF2-40B4-BE49-F238E27FC236}">
                <a16:creationId xmlns:a16="http://schemas.microsoft.com/office/drawing/2014/main" id="{E26FBD52-6EAB-4D4E-9944-096F8ABF893F}"/>
              </a:ext>
            </a:extLst>
          </p:cNvPr>
          <p:cNvSpPr>
            <a:spLocks noGrp="1"/>
          </p:cNvSpPr>
          <p:nvPr>
            <p:ph sz="quarter" idx="13"/>
          </p:nvPr>
        </p:nvSpPr>
        <p:spPr>
          <a:xfrm>
            <a:off x="457200" y="1552574"/>
            <a:ext cx="8442960" cy="1881091"/>
          </a:xfrm>
        </p:spPr>
        <p:txBody>
          <a:bodyPr/>
          <a:lstStyle/>
          <a:p>
            <a:pPr marL="0" indent="0">
              <a:buFont typeface="Monotype Sorts"/>
              <a:buNone/>
            </a:pPr>
            <a:r>
              <a:rPr lang="en-US" altLang="en-US" sz="1600" dirty="0"/>
              <a:t>The synchronization wrapper classes are thread-safe, but the iterator is </a:t>
            </a:r>
            <a:r>
              <a:rPr lang="en-US" altLang="en-US" sz="1600" b="1" dirty="0"/>
              <a:t>fail-fast</a:t>
            </a:r>
            <a:r>
              <a:rPr lang="en-US" altLang="en-US" sz="1600" dirty="0"/>
              <a:t>. This means that if you are using an iterator to traverse a collection while the underlying collection is being modified by another thread, then the iterator will immediately fail by throwing </a:t>
            </a:r>
            <a:r>
              <a:rPr lang="en-US" altLang="en-US" sz="1600" dirty="0" err="1"/>
              <a:t>java.util.ConcurrentModificationException</a:t>
            </a:r>
            <a:r>
              <a:rPr lang="en-US" altLang="en-US" sz="1600" dirty="0"/>
              <a:t>, which is a subclass of </a:t>
            </a:r>
            <a:r>
              <a:rPr lang="en-US" altLang="en-US" sz="1600" dirty="0" err="1"/>
              <a:t>RuntimeException</a:t>
            </a:r>
            <a:r>
              <a:rPr lang="en-US" altLang="en-US" sz="1600" dirty="0"/>
              <a:t>. To avoid this error, you need to create a synchronized collection object and acquire a lock on the object when traversing it. For example, suppose you want to traverse a set, you have to write the code like this:</a:t>
            </a:r>
          </a:p>
        </p:txBody>
      </p:sp>
      <p:sp>
        <p:nvSpPr>
          <p:cNvPr id="4" name="Content Placeholder 3">
            <a:extLst>
              <a:ext uri="{FF2B5EF4-FFF2-40B4-BE49-F238E27FC236}">
                <a16:creationId xmlns:a16="http://schemas.microsoft.com/office/drawing/2014/main" id="{DE22BE54-4934-4577-B6C3-D6478F2AE8C6}"/>
              </a:ext>
            </a:extLst>
          </p:cNvPr>
          <p:cNvSpPr>
            <a:spLocks noGrp="1"/>
          </p:cNvSpPr>
          <p:nvPr>
            <p:ph sz="quarter" idx="14"/>
          </p:nvPr>
        </p:nvSpPr>
        <p:spPr>
          <a:xfrm>
            <a:off x="457200" y="3527412"/>
            <a:ext cx="7620000" cy="1977649"/>
          </a:xfrm>
        </p:spPr>
        <p:txBody>
          <a:bodyPr/>
          <a:lstStyle/>
          <a:p>
            <a:pPr lvl="1">
              <a:lnSpc>
                <a:spcPct val="80000"/>
              </a:lnSpc>
              <a:buFontTx/>
              <a:buNone/>
            </a:pPr>
            <a:r>
              <a:rPr lang="en-US" altLang="en-US" sz="1600" dirty="0"/>
              <a:t>Set </a:t>
            </a:r>
            <a:r>
              <a:rPr lang="en-US" altLang="en-US" sz="1600" dirty="0" err="1"/>
              <a:t>hashSet</a:t>
            </a:r>
            <a:r>
              <a:rPr lang="en-US" altLang="en-US" sz="1600" dirty="0"/>
              <a:t> = </a:t>
            </a:r>
            <a:r>
              <a:rPr lang="en-US" altLang="en-US" sz="1600" dirty="0" err="1"/>
              <a:t>Collections.synchronizedSet</a:t>
            </a:r>
            <a:r>
              <a:rPr lang="en-US" altLang="en-US" sz="1600" dirty="0"/>
              <a:t>(new HashSet());</a:t>
            </a:r>
          </a:p>
          <a:p>
            <a:pPr lvl="1">
              <a:lnSpc>
                <a:spcPct val="80000"/>
              </a:lnSpc>
              <a:buFontTx/>
              <a:buNone/>
            </a:pPr>
            <a:r>
              <a:rPr lang="en-US" altLang="en-US" sz="1600" dirty="0"/>
              <a:t>synchronized (</a:t>
            </a:r>
            <a:r>
              <a:rPr lang="en-US" altLang="en-US" sz="1600" dirty="0" err="1"/>
              <a:t>hashSet</a:t>
            </a:r>
            <a:r>
              <a:rPr lang="en-US" altLang="en-US" sz="1600" dirty="0"/>
              <a:t>) { // Must synchronize it</a:t>
            </a:r>
          </a:p>
          <a:p>
            <a:pPr lvl="1" indent="-26988">
              <a:lnSpc>
                <a:spcPct val="80000"/>
              </a:lnSpc>
              <a:buFontTx/>
              <a:buNone/>
            </a:pPr>
            <a:r>
              <a:rPr lang="en-US" altLang="en-US" sz="1600" dirty="0"/>
              <a:t> Iterator </a:t>
            </a:r>
            <a:r>
              <a:rPr lang="en-US" altLang="en-US" sz="1600" dirty="0" err="1"/>
              <a:t>iterator</a:t>
            </a:r>
            <a:r>
              <a:rPr lang="en-US" altLang="en-US" sz="1600" dirty="0"/>
              <a:t> = </a:t>
            </a:r>
            <a:r>
              <a:rPr lang="en-US" altLang="en-US" sz="1600" dirty="0" err="1"/>
              <a:t>hashSet.iterator</a:t>
            </a:r>
            <a:r>
              <a:rPr lang="en-US" altLang="en-US" sz="1600" dirty="0"/>
              <a:t>();</a:t>
            </a:r>
          </a:p>
          <a:p>
            <a:pPr lvl="1" indent="-26988">
              <a:lnSpc>
                <a:spcPct val="80000"/>
              </a:lnSpc>
              <a:buFontTx/>
              <a:buNone/>
            </a:pPr>
            <a:r>
              <a:rPr lang="en-US" altLang="en-US" sz="1600" dirty="0"/>
              <a:t> while (</a:t>
            </a:r>
            <a:r>
              <a:rPr lang="en-US" altLang="en-US" sz="1600" dirty="0" err="1"/>
              <a:t>iterator.hasNext</a:t>
            </a:r>
            <a:r>
              <a:rPr lang="en-US" altLang="en-US" sz="1600" dirty="0"/>
              <a:t>()) {</a:t>
            </a:r>
          </a:p>
          <a:p>
            <a:pPr lvl="1" indent="247650">
              <a:lnSpc>
                <a:spcPct val="80000"/>
              </a:lnSpc>
              <a:buFontTx/>
              <a:buNone/>
            </a:pPr>
            <a:r>
              <a:rPr lang="en-US" altLang="en-US" sz="1600" dirty="0"/>
              <a:t> </a:t>
            </a:r>
            <a:r>
              <a:rPr lang="en-US" altLang="en-US" sz="1600" dirty="0" err="1"/>
              <a:t>System.out.println</a:t>
            </a:r>
            <a:r>
              <a:rPr lang="en-US" altLang="en-US" sz="1600" dirty="0"/>
              <a:t>(</a:t>
            </a:r>
            <a:r>
              <a:rPr lang="en-US" altLang="en-US" sz="1600" dirty="0" err="1"/>
              <a:t>iterator.next</a:t>
            </a:r>
            <a:r>
              <a:rPr lang="en-US" altLang="en-US" sz="1600" dirty="0"/>
              <a:t>());</a:t>
            </a:r>
          </a:p>
          <a:p>
            <a:pPr lvl="1">
              <a:lnSpc>
                <a:spcPct val="80000"/>
              </a:lnSpc>
              <a:buFontTx/>
              <a:buNone/>
            </a:pPr>
            <a:r>
              <a:rPr lang="en-US" altLang="en-US" sz="1600" dirty="0"/>
              <a:t> }</a:t>
            </a:r>
          </a:p>
          <a:p>
            <a:pPr lvl="1">
              <a:lnSpc>
                <a:spcPct val="80000"/>
              </a:lnSpc>
              <a:buFontTx/>
              <a:buNone/>
            </a:pPr>
            <a:r>
              <a:rPr lang="en-US" altLang="en-US" sz="1600" dirty="0"/>
              <a:t>}</a:t>
            </a:r>
          </a:p>
        </p:txBody>
      </p:sp>
      <p:sp>
        <p:nvSpPr>
          <p:cNvPr id="5" name="Content Placeholder 4">
            <a:extLst>
              <a:ext uri="{FF2B5EF4-FFF2-40B4-BE49-F238E27FC236}">
                <a16:creationId xmlns:a16="http://schemas.microsoft.com/office/drawing/2014/main" id="{9F9538BD-9470-4BBD-9EB6-D1BF6E3E91D4}"/>
              </a:ext>
            </a:extLst>
          </p:cNvPr>
          <p:cNvSpPr>
            <a:spLocks noGrp="1"/>
          </p:cNvSpPr>
          <p:nvPr>
            <p:ph sz="quarter" idx="15"/>
          </p:nvPr>
        </p:nvSpPr>
        <p:spPr>
          <a:xfrm>
            <a:off x="457200" y="5580281"/>
            <a:ext cx="8229600" cy="702081"/>
          </a:xfrm>
        </p:spPr>
        <p:txBody>
          <a:bodyPr/>
          <a:lstStyle/>
          <a:p>
            <a:pPr marL="432" indent="0">
              <a:buNone/>
            </a:pPr>
            <a:r>
              <a:rPr lang="en-IN" altLang="en-US" sz="1600" dirty="0"/>
              <a:t>Failure to do so may result in nondeterministic </a:t>
            </a:r>
            <a:r>
              <a:rPr lang="en-IN" altLang="en-US" sz="1600" dirty="0" err="1"/>
              <a:t>behavior</a:t>
            </a:r>
            <a:r>
              <a:rPr lang="en-IN" altLang="en-US" sz="1600" dirty="0"/>
              <a:t>, such as </a:t>
            </a:r>
            <a:r>
              <a:rPr lang="en-IN" altLang="en-US" sz="1600" dirty="0" err="1"/>
              <a:t>ConcurrentModificationException</a:t>
            </a:r>
            <a:r>
              <a:rPr lang="en-IN" altLang="en-US" sz="1600" dirty="0"/>
              <a:t>.</a:t>
            </a:r>
          </a:p>
        </p:txBody>
      </p:sp>
    </p:spTree>
    <p:extLst>
      <p:ext uri="{BB962C8B-B14F-4D97-AF65-F5344CB8AC3E}">
        <p14:creationId xmlns:p14="http://schemas.microsoft.com/office/powerpoint/2010/main" val="2472761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729DC-01CB-4480-8559-5B06C640FF64}"/>
              </a:ext>
            </a:extLst>
          </p:cNvPr>
          <p:cNvSpPr>
            <a:spLocks noGrp="1"/>
          </p:cNvSpPr>
          <p:nvPr>
            <p:ph type="title"/>
          </p:nvPr>
        </p:nvSpPr>
        <p:spPr>
          <a:xfrm>
            <a:off x="457200" y="215371"/>
            <a:ext cx="8488680" cy="1097279"/>
          </a:xfrm>
        </p:spPr>
        <p:txBody>
          <a:bodyPr/>
          <a:lstStyle/>
          <a:p>
            <a:r>
              <a:rPr lang="en-IN" sz="3200" dirty="0"/>
              <a:t>Example: Using the Runnable Interface to Create and Launch Threads</a:t>
            </a:r>
          </a:p>
        </p:txBody>
      </p:sp>
      <p:sp>
        <p:nvSpPr>
          <p:cNvPr id="6" name="Content Placeholder 5">
            <a:extLst>
              <a:ext uri="{FF2B5EF4-FFF2-40B4-BE49-F238E27FC236}">
                <a16:creationId xmlns:a16="http://schemas.microsoft.com/office/drawing/2014/main" id="{E09EC6A2-CC5E-4FF1-88F2-FC2C54151235}"/>
              </a:ext>
            </a:extLst>
          </p:cNvPr>
          <p:cNvSpPr>
            <a:spLocks noGrp="1"/>
          </p:cNvSpPr>
          <p:nvPr>
            <p:ph sz="quarter" idx="13"/>
          </p:nvPr>
        </p:nvSpPr>
        <p:spPr>
          <a:xfrm>
            <a:off x="457200" y="1552575"/>
            <a:ext cx="8229600" cy="2520661"/>
          </a:xfrm>
        </p:spPr>
        <p:txBody>
          <a:bodyPr/>
          <a:lstStyle/>
          <a:p>
            <a:r>
              <a:rPr lang="en-IN" dirty="0"/>
              <a:t>Objective: Create and run three threads:</a:t>
            </a:r>
          </a:p>
          <a:p>
            <a:pPr lvl="1" indent="-284400"/>
            <a:r>
              <a:rPr lang="en-IN" dirty="0"/>
              <a:t>The first thread prints the letter </a:t>
            </a:r>
            <a:r>
              <a:rPr lang="en-IN" i="1" dirty="0"/>
              <a:t>a</a:t>
            </a:r>
            <a:r>
              <a:rPr lang="en-IN" dirty="0"/>
              <a:t> 100 times.</a:t>
            </a:r>
          </a:p>
          <a:p>
            <a:pPr lvl="1" indent="-284400"/>
            <a:r>
              <a:rPr lang="en-IN" dirty="0"/>
              <a:t>The second thread prints the letter </a:t>
            </a:r>
            <a:r>
              <a:rPr lang="en-IN" i="1" dirty="0"/>
              <a:t>b</a:t>
            </a:r>
            <a:r>
              <a:rPr lang="en-IN" dirty="0"/>
              <a:t> 100 times.</a:t>
            </a:r>
          </a:p>
          <a:p>
            <a:pPr lvl="1" indent="-284400"/>
            <a:r>
              <a:rPr lang="en-IN" dirty="0"/>
              <a:t>The third thread prints the integers 1 through 100.</a:t>
            </a:r>
          </a:p>
        </p:txBody>
      </p:sp>
      <p:sp>
        <p:nvSpPr>
          <p:cNvPr id="13" name="Text Placeholder 12">
            <a:extLst>
              <a:ext uri="{FF2B5EF4-FFF2-40B4-BE49-F238E27FC236}">
                <a16:creationId xmlns:a16="http://schemas.microsoft.com/office/drawing/2014/main" id="{C93468B0-7FF2-4921-BDCB-90FFD8FF5BA3}"/>
              </a:ext>
            </a:extLst>
          </p:cNvPr>
          <p:cNvSpPr>
            <a:spLocks noGrp="1"/>
          </p:cNvSpPr>
          <p:nvPr>
            <p:ph type="body" sz="quarter" idx="20"/>
          </p:nvPr>
        </p:nvSpPr>
        <p:spPr>
          <a:xfrm>
            <a:off x="3215640" y="5539740"/>
            <a:ext cx="2712720" cy="587928"/>
          </a:xfrm>
        </p:spPr>
        <p:txBody>
          <a:bodyPr/>
          <a:lstStyle/>
          <a:p>
            <a:pPr marL="432" indent="0">
              <a:buNone/>
            </a:pPr>
            <a:r>
              <a:rPr lang="en-US" altLang="en-US" dirty="0" err="1">
                <a:hlinkClick r:id="rId3"/>
              </a:rPr>
              <a:t>TaskThreadDemo</a:t>
            </a:r>
            <a:endParaRPr lang="en-US" altLang="en-US" dirty="0">
              <a:hlinkClick r:id="rId3"/>
            </a:endParaRPr>
          </a:p>
        </p:txBody>
      </p:sp>
    </p:spTree>
    <p:extLst>
      <p:ext uri="{BB962C8B-B14F-4D97-AF65-F5344CB8AC3E}">
        <p14:creationId xmlns:p14="http://schemas.microsoft.com/office/powerpoint/2010/main" val="2147195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67AE-94AC-422E-9D1E-734146B07B29}"/>
              </a:ext>
            </a:extLst>
          </p:cNvPr>
          <p:cNvSpPr>
            <a:spLocks noGrp="1"/>
          </p:cNvSpPr>
          <p:nvPr>
            <p:ph type="title"/>
          </p:nvPr>
        </p:nvSpPr>
        <p:spPr/>
        <p:txBody>
          <a:bodyPr/>
          <a:lstStyle/>
          <a:p>
            <a:r>
              <a:rPr lang="en-IN" dirty="0"/>
              <a:t>The Thread Class</a:t>
            </a:r>
          </a:p>
        </p:txBody>
      </p:sp>
      <p:pic>
        <p:nvPicPr>
          <p:cNvPr id="4" name="Content Placeholder 3" descr="A diagram shows ava.lang.Thread leading to the interface java.lang.Runnable. For long description in Notes pane, press F6.">
            <a:extLst>
              <a:ext uri="{FF2B5EF4-FFF2-40B4-BE49-F238E27FC236}">
                <a16:creationId xmlns:a16="http://schemas.microsoft.com/office/drawing/2014/main" id="{5B1D8706-E39C-4A45-85D1-0664FF4A16D7}"/>
              </a:ext>
            </a:extLst>
          </p:cNvPr>
          <p:cNvPicPr>
            <a:picLocks noGrp="1" noChangeAspect="1"/>
          </p:cNvPicPr>
          <p:nvPr>
            <p:ph sz="quarter" idx="13"/>
          </p:nvPr>
        </p:nvPicPr>
        <p:blipFill>
          <a:blip r:embed="rId3"/>
          <a:stretch>
            <a:fillRect/>
          </a:stretch>
        </p:blipFill>
        <p:spPr>
          <a:xfrm>
            <a:off x="457200" y="2045899"/>
            <a:ext cx="8232775" cy="3680603"/>
          </a:xfrm>
          <a:prstGeom prst="rect">
            <a:avLst/>
          </a:prstGeom>
        </p:spPr>
      </p:pic>
    </p:spTree>
    <p:extLst>
      <p:ext uri="{BB962C8B-B14F-4D97-AF65-F5344CB8AC3E}">
        <p14:creationId xmlns:p14="http://schemas.microsoft.com/office/powerpoint/2010/main" val="398516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019-27A6-475D-B57C-4A7F70C92DAA}"/>
              </a:ext>
            </a:extLst>
          </p:cNvPr>
          <p:cNvSpPr>
            <a:spLocks noGrp="1"/>
          </p:cNvSpPr>
          <p:nvPr>
            <p:ph type="title"/>
          </p:nvPr>
        </p:nvSpPr>
        <p:spPr/>
        <p:txBody>
          <a:bodyPr/>
          <a:lstStyle/>
          <a:p>
            <a:r>
              <a:rPr lang="en-IN" dirty="0"/>
              <a:t>The Static yield() Method</a:t>
            </a:r>
          </a:p>
        </p:txBody>
      </p:sp>
      <p:sp>
        <p:nvSpPr>
          <p:cNvPr id="3" name="Content Placeholder 2">
            <a:extLst>
              <a:ext uri="{FF2B5EF4-FFF2-40B4-BE49-F238E27FC236}">
                <a16:creationId xmlns:a16="http://schemas.microsoft.com/office/drawing/2014/main" id="{71641B74-FBBC-43BA-BEF5-BA74DE07551C}"/>
              </a:ext>
            </a:extLst>
          </p:cNvPr>
          <p:cNvSpPr>
            <a:spLocks noGrp="1"/>
          </p:cNvSpPr>
          <p:nvPr>
            <p:ph sz="quarter" idx="13"/>
          </p:nvPr>
        </p:nvSpPr>
        <p:spPr>
          <a:xfrm>
            <a:off x="457200" y="1552574"/>
            <a:ext cx="8336280" cy="1175386"/>
          </a:xfrm>
        </p:spPr>
        <p:txBody>
          <a:bodyPr/>
          <a:lstStyle/>
          <a:p>
            <a:pPr marL="432" indent="0">
              <a:buNone/>
            </a:pPr>
            <a:r>
              <a:rPr lang="en-US" altLang="en-US" sz="2200" dirty="0">
                <a:cs typeface="Times New Roman" panose="02020603050405020304" pitchFamily="18" charset="0"/>
              </a:rPr>
              <a:t>You can use the yield() method to temporarily release time for other threads. For example, suppose you modify the code in Lines 53-57 in TaskThreadDemo.java as follows:</a:t>
            </a:r>
          </a:p>
        </p:txBody>
      </p:sp>
      <p:sp>
        <p:nvSpPr>
          <p:cNvPr id="4" name="Content Placeholder 3">
            <a:extLst>
              <a:ext uri="{FF2B5EF4-FFF2-40B4-BE49-F238E27FC236}">
                <a16:creationId xmlns:a16="http://schemas.microsoft.com/office/drawing/2014/main" id="{BF711D96-0B83-4341-B3BE-3F95D6264D4B}"/>
              </a:ext>
            </a:extLst>
          </p:cNvPr>
          <p:cNvSpPr>
            <a:spLocks noGrp="1"/>
          </p:cNvSpPr>
          <p:nvPr>
            <p:ph sz="quarter" idx="14"/>
          </p:nvPr>
        </p:nvSpPr>
        <p:spPr>
          <a:xfrm>
            <a:off x="457200" y="2811131"/>
            <a:ext cx="8336280" cy="2136153"/>
          </a:xfrm>
        </p:spPr>
        <p:txBody>
          <a:bodyPr/>
          <a:lstStyle/>
          <a:p>
            <a:pPr marL="625475" lvl="1" indent="-112713">
              <a:lnSpc>
                <a:spcPct val="90000"/>
              </a:lnSpc>
              <a:spcBef>
                <a:spcPct val="0"/>
              </a:spcBef>
              <a:buFontTx/>
              <a:buNone/>
            </a:pPr>
            <a:r>
              <a:rPr lang="en-US" altLang="en-US" sz="2200" b="1" dirty="0">
                <a:latin typeface="Courier New" panose="02070309020205020404" pitchFamily="49" charset="0"/>
                <a:cs typeface="Times New Roman" panose="02020603050405020304" pitchFamily="18" charset="0"/>
              </a:rPr>
              <a:t>public void run() {</a:t>
            </a:r>
          </a:p>
          <a:p>
            <a:pPr marL="625475" lvl="1" indent="273050">
              <a:lnSpc>
                <a:spcPct val="90000"/>
              </a:lnSpc>
              <a:spcBef>
                <a:spcPct val="0"/>
              </a:spcBef>
              <a:buFontTx/>
              <a:buNone/>
            </a:pPr>
            <a:r>
              <a:rPr lang="en-US" altLang="en-US" sz="2200" b="1" dirty="0">
                <a:latin typeface="Courier New" panose="02070309020205020404" pitchFamily="49" charset="0"/>
                <a:cs typeface="Times New Roman" panose="02020603050405020304" pitchFamily="18" charset="0"/>
              </a:rPr>
              <a:t>for (int </a:t>
            </a:r>
            <a:r>
              <a:rPr lang="en-US" altLang="en-US" sz="2200" b="1" dirty="0" err="1">
                <a:latin typeface="Courier New" panose="02070309020205020404" pitchFamily="49" charset="0"/>
                <a:cs typeface="Times New Roman" panose="02020603050405020304" pitchFamily="18" charset="0"/>
              </a:rPr>
              <a:t>i</a:t>
            </a:r>
            <a:r>
              <a:rPr lang="en-US" altLang="en-US" sz="2200" b="1" dirty="0">
                <a:latin typeface="Courier New" panose="02070309020205020404" pitchFamily="49" charset="0"/>
                <a:cs typeface="Times New Roman" panose="02020603050405020304" pitchFamily="18" charset="0"/>
              </a:rPr>
              <a:t> = 1; </a:t>
            </a:r>
            <a:r>
              <a:rPr lang="en-US" altLang="en-US" sz="2200" b="1" dirty="0" err="1">
                <a:latin typeface="Courier New" panose="02070309020205020404" pitchFamily="49" charset="0"/>
                <a:cs typeface="Times New Roman" panose="02020603050405020304" pitchFamily="18" charset="0"/>
              </a:rPr>
              <a:t>i</a:t>
            </a:r>
            <a:r>
              <a:rPr lang="en-US" altLang="en-US" sz="2200" b="1" dirty="0">
                <a:latin typeface="Courier New" panose="02070309020205020404" pitchFamily="49" charset="0"/>
                <a:cs typeface="Times New Roman" panose="02020603050405020304" pitchFamily="18" charset="0"/>
              </a:rPr>
              <a:t> &lt;= </a:t>
            </a:r>
            <a:r>
              <a:rPr lang="en-US" altLang="en-US" sz="2200" b="1" dirty="0" err="1">
                <a:latin typeface="Courier New" panose="02070309020205020404" pitchFamily="49" charset="0"/>
                <a:cs typeface="Times New Roman" panose="02020603050405020304" pitchFamily="18" charset="0"/>
              </a:rPr>
              <a:t>lastNum</a:t>
            </a:r>
            <a:r>
              <a:rPr lang="en-US" altLang="en-US" sz="2200" b="1" dirty="0">
                <a:latin typeface="Courier New" panose="02070309020205020404" pitchFamily="49" charset="0"/>
                <a:cs typeface="Times New Roman" panose="02020603050405020304" pitchFamily="18" charset="0"/>
              </a:rPr>
              <a:t>; </a:t>
            </a:r>
            <a:r>
              <a:rPr lang="en-US" altLang="en-US" sz="2200" b="1" dirty="0" err="1">
                <a:latin typeface="Courier New" panose="02070309020205020404" pitchFamily="49" charset="0"/>
                <a:cs typeface="Times New Roman" panose="02020603050405020304" pitchFamily="18" charset="0"/>
              </a:rPr>
              <a:t>i</a:t>
            </a:r>
            <a:r>
              <a:rPr lang="en-US" altLang="en-US" sz="2200" b="1" dirty="0">
                <a:latin typeface="Courier New" panose="02070309020205020404" pitchFamily="49" charset="0"/>
                <a:cs typeface="Times New Roman" panose="02020603050405020304" pitchFamily="18" charset="0"/>
              </a:rPr>
              <a:t>++) {</a:t>
            </a:r>
          </a:p>
          <a:p>
            <a:pPr marL="625475" lvl="1" indent="623888">
              <a:lnSpc>
                <a:spcPct val="90000"/>
              </a:lnSpc>
              <a:spcBef>
                <a:spcPct val="0"/>
              </a:spcBef>
              <a:buFontTx/>
              <a:buNone/>
            </a:pPr>
            <a:r>
              <a:rPr lang="en-US" altLang="en-US" sz="2200" b="1" dirty="0" err="1">
                <a:latin typeface="Courier New" panose="02070309020205020404" pitchFamily="49" charset="0"/>
                <a:cs typeface="Times New Roman" panose="02020603050405020304" pitchFamily="18" charset="0"/>
              </a:rPr>
              <a:t>System.out.print</a:t>
            </a:r>
            <a:r>
              <a:rPr lang="en-US" altLang="en-US" sz="2200" b="1" dirty="0">
                <a:latin typeface="Courier New" panose="02070309020205020404" pitchFamily="49" charset="0"/>
                <a:cs typeface="Times New Roman" panose="02020603050405020304" pitchFamily="18" charset="0"/>
              </a:rPr>
              <a:t>(" " + </a:t>
            </a:r>
            <a:r>
              <a:rPr lang="en-US" altLang="en-US" sz="2200" b="1" dirty="0" err="1">
                <a:latin typeface="Courier New" panose="02070309020205020404" pitchFamily="49" charset="0"/>
                <a:cs typeface="Times New Roman" panose="02020603050405020304" pitchFamily="18" charset="0"/>
              </a:rPr>
              <a:t>i</a:t>
            </a:r>
            <a:r>
              <a:rPr lang="en-US" altLang="en-US" sz="2200" b="1" dirty="0">
                <a:latin typeface="Courier New" panose="02070309020205020404" pitchFamily="49" charset="0"/>
                <a:cs typeface="Times New Roman" panose="02020603050405020304" pitchFamily="18" charset="0"/>
              </a:rPr>
              <a:t>);</a:t>
            </a:r>
          </a:p>
          <a:p>
            <a:pPr marL="625475" lvl="1" indent="623888">
              <a:lnSpc>
                <a:spcPct val="90000"/>
              </a:lnSpc>
              <a:spcBef>
                <a:spcPct val="0"/>
              </a:spcBef>
              <a:buFontTx/>
              <a:buNone/>
            </a:pPr>
            <a:r>
              <a:rPr lang="en-US" altLang="en-US" sz="2200" b="1" dirty="0" err="1">
                <a:solidFill>
                  <a:srgbClr val="C00000"/>
                </a:solidFill>
                <a:latin typeface="Courier New" panose="02070309020205020404" pitchFamily="49" charset="0"/>
                <a:cs typeface="Times New Roman" panose="02020603050405020304" pitchFamily="18" charset="0"/>
              </a:rPr>
              <a:t>Thread.yield</a:t>
            </a:r>
            <a:r>
              <a:rPr lang="en-US" altLang="en-US" sz="2200" b="1" dirty="0">
                <a:solidFill>
                  <a:srgbClr val="C00000"/>
                </a:solidFill>
                <a:latin typeface="Courier New" panose="02070309020205020404" pitchFamily="49" charset="0"/>
                <a:cs typeface="Times New Roman" panose="02020603050405020304" pitchFamily="18" charset="0"/>
              </a:rPr>
              <a:t>();</a:t>
            </a:r>
          </a:p>
          <a:p>
            <a:pPr marL="625475" lvl="1" indent="273050">
              <a:lnSpc>
                <a:spcPct val="90000"/>
              </a:lnSpc>
              <a:spcBef>
                <a:spcPct val="0"/>
              </a:spcBef>
              <a:buFontTx/>
              <a:buNone/>
            </a:pPr>
            <a:r>
              <a:rPr lang="en-US" altLang="en-US" sz="2200" b="1" dirty="0">
                <a:latin typeface="Courier New" panose="02070309020205020404" pitchFamily="49" charset="0"/>
                <a:cs typeface="Times New Roman" panose="02020603050405020304" pitchFamily="18" charset="0"/>
              </a:rPr>
              <a:t>}</a:t>
            </a:r>
          </a:p>
          <a:p>
            <a:pPr marL="625475" lvl="1" indent="-112713">
              <a:lnSpc>
                <a:spcPct val="90000"/>
              </a:lnSpc>
              <a:spcBef>
                <a:spcPct val="0"/>
              </a:spcBef>
              <a:buFontTx/>
              <a:buNone/>
            </a:pPr>
            <a:r>
              <a:rPr lang="en-US" altLang="en-US" sz="2200" b="1" dirty="0">
                <a:latin typeface="Courier New" panose="02070309020205020404" pitchFamily="49"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CC460DB5-5C66-4EB5-BB49-42E775D4922A}"/>
              </a:ext>
            </a:extLst>
          </p:cNvPr>
          <p:cNvSpPr>
            <a:spLocks noGrp="1"/>
          </p:cNvSpPr>
          <p:nvPr>
            <p:ph sz="quarter" idx="15"/>
          </p:nvPr>
        </p:nvSpPr>
        <p:spPr>
          <a:xfrm>
            <a:off x="457200" y="5132796"/>
            <a:ext cx="8275320" cy="917483"/>
          </a:xfrm>
        </p:spPr>
        <p:txBody>
          <a:bodyPr/>
          <a:lstStyle/>
          <a:p>
            <a:pPr marL="432" indent="0">
              <a:buNone/>
            </a:pPr>
            <a:r>
              <a:rPr lang="en-US" altLang="en-US" sz="2200" dirty="0">
                <a:cs typeface="Times New Roman" panose="02020603050405020304" pitchFamily="18" charset="0"/>
              </a:rPr>
              <a:t>Every time a number is printed, the print100 thread is yielded. So, the numbers are printed after the characters.</a:t>
            </a:r>
          </a:p>
        </p:txBody>
      </p:sp>
    </p:spTree>
    <p:extLst>
      <p:ext uri="{BB962C8B-B14F-4D97-AF65-F5344CB8AC3E}">
        <p14:creationId xmlns:p14="http://schemas.microsoft.com/office/powerpoint/2010/main" val="289677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019-27A6-475D-B57C-4A7F70C92DAA}"/>
              </a:ext>
            </a:extLst>
          </p:cNvPr>
          <p:cNvSpPr>
            <a:spLocks noGrp="1"/>
          </p:cNvSpPr>
          <p:nvPr>
            <p:ph type="title"/>
          </p:nvPr>
        </p:nvSpPr>
        <p:spPr/>
        <p:txBody>
          <a:bodyPr/>
          <a:lstStyle/>
          <a:p>
            <a:r>
              <a:rPr lang="en-IN" sz="3400" dirty="0"/>
              <a:t>The Static sleep(milliseconds) Method</a:t>
            </a:r>
          </a:p>
        </p:txBody>
      </p:sp>
      <p:sp>
        <p:nvSpPr>
          <p:cNvPr id="3" name="Content Placeholder 2">
            <a:extLst>
              <a:ext uri="{FF2B5EF4-FFF2-40B4-BE49-F238E27FC236}">
                <a16:creationId xmlns:a16="http://schemas.microsoft.com/office/drawing/2014/main" id="{71641B74-FBBC-43BA-BEF5-BA74DE07551C}"/>
              </a:ext>
            </a:extLst>
          </p:cNvPr>
          <p:cNvSpPr>
            <a:spLocks noGrp="1"/>
          </p:cNvSpPr>
          <p:nvPr>
            <p:ph sz="quarter" idx="13"/>
          </p:nvPr>
        </p:nvSpPr>
        <p:spPr>
          <a:xfrm>
            <a:off x="457200" y="1552574"/>
            <a:ext cx="8336280" cy="1038226"/>
          </a:xfrm>
        </p:spPr>
        <p:txBody>
          <a:bodyPr/>
          <a:lstStyle/>
          <a:p>
            <a:pPr marL="432" indent="0">
              <a:buNone/>
            </a:pPr>
            <a:r>
              <a:rPr lang="en-IN" altLang="en-US" sz="2000" dirty="0">
                <a:cs typeface="Times New Roman" panose="02020603050405020304" pitchFamily="18" charset="0"/>
              </a:rPr>
              <a:t>The sleep(long mills) method puts the thread to sleep for the specified time in milliseconds. For example, suppose you modify the code in Lines 53-57 in TaskThreadDemo.java as follows:</a:t>
            </a:r>
          </a:p>
        </p:txBody>
      </p:sp>
      <p:sp>
        <p:nvSpPr>
          <p:cNvPr id="4" name="Content Placeholder 3">
            <a:extLst>
              <a:ext uri="{FF2B5EF4-FFF2-40B4-BE49-F238E27FC236}">
                <a16:creationId xmlns:a16="http://schemas.microsoft.com/office/drawing/2014/main" id="{BF711D96-0B83-4341-B3BE-3F95D6264D4B}"/>
              </a:ext>
            </a:extLst>
          </p:cNvPr>
          <p:cNvSpPr>
            <a:spLocks noGrp="1"/>
          </p:cNvSpPr>
          <p:nvPr>
            <p:ph sz="quarter" idx="14"/>
          </p:nvPr>
        </p:nvSpPr>
        <p:spPr>
          <a:xfrm>
            <a:off x="457200" y="2689211"/>
            <a:ext cx="8336280" cy="2766709"/>
          </a:xfrm>
        </p:spPr>
        <p:txBody>
          <a:bodyPr tIns="0"/>
          <a:lstStyle/>
          <a:p>
            <a:pPr marL="625475" lvl="1" indent="-112713">
              <a:spcBef>
                <a:spcPct val="0"/>
              </a:spcBef>
              <a:buFontTx/>
              <a:buNone/>
            </a:pPr>
            <a:r>
              <a:rPr lang="en-US" altLang="en-US" sz="1800" b="1" dirty="0">
                <a:latin typeface="Courier New" panose="02070309020205020404" pitchFamily="49" charset="0"/>
                <a:cs typeface="Times New Roman" panose="02020603050405020304" pitchFamily="18" charset="0"/>
              </a:rPr>
              <a:t>public void run() {</a:t>
            </a:r>
          </a:p>
          <a:p>
            <a:pPr marL="625475" lvl="1" indent="273050">
              <a:spcBef>
                <a:spcPct val="0"/>
              </a:spcBef>
              <a:buFontTx/>
              <a:buNone/>
            </a:pPr>
            <a:r>
              <a:rPr lang="en-US" altLang="en-US" sz="1800" b="1" dirty="0">
                <a:latin typeface="Courier New" panose="02070309020205020404" pitchFamily="49" charset="0"/>
                <a:cs typeface="Times New Roman" panose="02020603050405020304" pitchFamily="18" charset="0"/>
              </a:rPr>
              <a:t>for (int </a:t>
            </a:r>
            <a:r>
              <a:rPr lang="en-US" altLang="en-US" sz="1800" b="1" dirty="0" err="1">
                <a:latin typeface="Courier New" panose="02070309020205020404" pitchFamily="49" charset="0"/>
                <a:cs typeface="Times New Roman" panose="02020603050405020304" pitchFamily="18" charset="0"/>
              </a:rPr>
              <a:t>i</a:t>
            </a:r>
            <a:r>
              <a:rPr lang="en-US" altLang="en-US" sz="1800" b="1" dirty="0">
                <a:latin typeface="Courier New" panose="02070309020205020404" pitchFamily="49" charset="0"/>
                <a:cs typeface="Times New Roman" panose="02020603050405020304" pitchFamily="18" charset="0"/>
              </a:rPr>
              <a:t> = 1; </a:t>
            </a:r>
            <a:r>
              <a:rPr lang="en-US" altLang="en-US" sz="1800" b="1" dirty="0" err="1">
                <a:latin typeface="Courier New" panose="02070309020205020404" pitchFamily="49" charset="0"/>
                <a:cs typeface="Times New Roman" panose="02020603050405020304" pitchFamily="18" charset="0"/>
              </a:rPr>
              <a:t>i</a:t>
            </a:r>
            <a:r>
              <a:rPr lang="en-US" altLang="en-US" sz="1800" b="1" dirty="0">
                <a:latin typeface="Courier New" panose="02070309020205020404" pitchFamily="49" charset="0"/>
                <a:cs typeface="Times New Roman" panose="02020603050405020304" pitchFamily="18" charset="0"/>
              </a:rPr>
              <a:t> &lt;= </a:t>
            </a:r>
            <a:r>
              <a:rPr lang="en-US" altLang="en-US" sz="1800" b="1" dirty="0" err="1">
                <a:latin typeface="Courier New" panose="02070309020205020404" pitchFamily="49" charset="0"/>
                <a:cs typeface="Times New Roman" panose="02020603050405020304" pitchFamily="18" charset="0"/>
              </a:rPr>
              <a:t>lastNum</a:t>
            </a:r>
            <a:r>
              <a:rPr lang="en-US" altLang="en-US" sz="1800" b="1" dirty="0">
                <a:latin typeface="Courier New" panose="02070309020205020404" pitchFamily="49" charset="0"/>
                <a:cs typeface="Times New Roman" panose="02020603050405020304" pitchFamily="18" charset="0"/>
              </a:rPr>
              <a:t>; </a:t>
            </a:r>
            <a:r>
              <a:rPr lang="en-US" altLang="en-US" sz="1800" b="1" dirty="0" err="1">
                <a:latin typeface="Courier New" panose="02070309020205020404" pitchFamily="49" charset="0"/>
                <a:cs typeface="Times New Roman" panose="02020603050405020304" pitchFamily="18" charset="0"/>
              </a:rPr>
              <a:t>i</a:t>
            </a:r>
            <a:r>
              <a:rPr lang="en-US" altLang="en-US" sz="1800" b="1" dirty="0">
                <a:latin typeface="Courier New" panose="02070309020205020404" pitchFamily="49" charset="0"/>
                <a:cs typeface="Times New Roman" panose="02020603050405020304" pitchFamily="18" charset="0"/>
              </a:rPr>
              <a:t>++) {</a:t>
            </a:r>
          </a:p>
          <a:p>
            <a:pPr marL="625475" lvl="1" indent="457200">
              <a:spcBef>
                <a:spcPct val="0"/>
              </a:spcBef>
              <a:buFontTx/>
              <a:buNone/>
            </a:pPr>
            <a:r>
              <a:rPr lang="en-US" altLang="en-US" sz="1800" b="1" dirty="0" err="1">
                <a:latin typeface="Courier New" panose="02070309020205020404" pitchFamily="49" charset="0"/>
                <a:cs typeface="Times New Roman" panose="02020603050405020304" pitchFamily="18" charset="0"/>
              </a:rPr>
              <a:t>System.out.print</a:t>
            </a:r>
            <a:r>
              <a:rPr lang="en-US" altLang="en-US" sz="1800" b="1" dirty="0">
                <a:latin typeface="Courier New" panose="02070309020205020404" pitchFamily="49" charset="0"/>
                <a:cs typeface="Times New Roman" panose="02020603050405020304" pitchFamily="18" charset="0"/>
              </a:rPr>
              <a:t>(" " + </a:t>
            </a:r>
            <a:r>
              <a:rPr lang="en-US" altLang="en-US" sz="1800" b="1" dirty="0" err="1">
                <a:latin typeface="Courier New" panose="02070309020205020404" pitchFamily="49" charset="0"/>
                <a:cs typeface="Times New Roman" panose="02020603050405020304" pitchFamily="18" charset="0"/>
              </a:rPr>
              <a:t>i</a:t>
            </a:r>
            <a:r>
              <a:rPr lang="en-US" altLang="en-US" sz="1800" b="1" dirty="0">
                <a:latin typeface="Courier New" panose="02070309020205020404" pitchFamily="49" charset="0"/>
                <a:cs typeface="Times New Roman" panose="02020603050405020304" pitchFamily="18" charset="0"/>
              </a:rPr>
              <a:t>);</a:t>
            </a:r>
          </a:p>
          <a:p>
            <a:pPr marL="625475" lvl="1" indent="457200">
              <a:spcBef>
                <a:spcPct val="0"/>
              </a:spcBef>
              <a:buFontTx/>
              <a:buNone/>
            </a:pPr>
            <a:r>
              <a:rPr lang="en-US" altLang="en-US" sz="1800" b="1" dirty="0">
                <a:solidFill>
                  <a:srgbClr val="C00000"/>
                </a:solidFill>
                <a:latin typeface="Courier New" panose="02070309020205020404" pitchFamily="49" charset="0"/>
                <a:cs typeface="Times New Roman" panose="02020603050405020304" pitchFamily="18" charset="0"/>
              </a:rPr>
              <a:t>try {</a:t>
            </a:r>
          </a:p>
          <a:p>
            <a:pPr marL="625475" lvl="1" indent="623888">
              <a:spcBef>
                <a:spcPct val="0"/>
              </a:spcBef>
              <a:buFontTx/>
              <a:buNone/>
            </a:pPr>
            <a:r>
              <a:rPr lang="en-US" altLang="en-US" sz="1800" b="1" dirty="0">
                <a:solidFill>
                  <a:srgbClr val="C00000"/>
                </a:solidFill>
                <a:latin typeface="Courier New" panose="02070309020205020404" pitchFamily="49" charset="0"/>
                <a:cs typeface="Times New Roman" panose="02020603050405020304" pitchFamily="18" charset="0"/>
              </a:rPr>
              <a:t>if (</a:t>
            </a:r>
            <a:r>
              <a:rPr lang="en-US" altLang="en-US" sz="1800" b="1" dirty="0" err="1">
                <a:solidFill>
                  <a:srgbClr val="C00000"/>
                </a:solidFill>
                <a:latin typeface="Courier New" panose="02070309020205020404" pitchFamily="49" charset="0"/>
                <a:cs typeface="Times New Roman" panose="02020603050405020304" pitchFamily="18" charset="0"/>
              </a:rPr>
              <a:t>i</a:t>
            </a:r>
            <a:r>
              <a:rPr lang="en-US" altLang="en-US" sz="1800" b="1" dirty="0">
                <a:solidFill>
                  <a:srgbClr val="C00000"/>
                </a:solidFill>
                <a:latin typeface="Courier New" panose="02070309020205020404" pitchFamily="49" charset="0"/>
                <a:cs typeface="Times New Roman" panose="02020603050405020304" pitchFamily="18" charset="0"/>
              </a:rPr>
              <a:t> &gt;= 50) </a:t>
            </a:r>
            <a:r>
              <a:rPr lang="en-US" altLang="en-US" sz="1800" b="1" dirty="0" err="1">
                <a:solidFill>
                  <a:srgbClr val="C00000"/>
                </a:solidFill>
                <a:latin typeface="Courier New" panose="02070309020205020404" pitchFamily="49" charset="0"/>
                <a:cs typeface="Times New Roman" panose="02020603050405020304" pitchFamily="18" charset="0"/>
              </a:rPr>
              <a:t>Thread.sleep</a:t>
            </a:r>
            <a:r>
              <a:rPr lang="en-US" altLang="en-US" sz="1800" b="1" dirty="0">
                <a:solidFill>
                  <a:srgbClr val="C00000"/>
                </a:solidFill>
                <a:latin typeface="Courier New" panose="02070309020205020404" pitchFamily="49" charset="0"/>
                <a:cs typeface="Times New Roman" panose="02020603050405020304" pitchFamily="18" charset="0"/>
              </a:rPr>
              <a:t>(1);</a:t>
            </a:r>
          </a:p>
          <a:p>
            <a:pPr marL="625475" lvl="1" indent="457200">
              <a:spcBef>
                <a:spcPct val="0"/>
              </a:spcBef>
              <a:buFontTx/>
              <a:buNone/>
            </a:pPr>
            <a:r>
              <a:rPr lang="en-US" altLang="en-US" sz="1800" b="1" dirty="0">
                <a:solidFill>
                  <a:srgbClr val="C00000"/>
                </a:solidFill>
                <a:latin typeface="Courier New" panose="02070309020205020404" pitchFamily="49" charset="0"/>
                <a:cs typeface="Times New Roman" panose="02020603050405020304" pitchFamily="18" charset="0"/>
              </a:rPr>
              <a:t>}</a:t>
            </a:r>
          </a:p>
          <a:p>
            <a:pPr marL="625475" lvl="1" indent="457200">
              <a:spcBef>
                <a:spcPct val="0"/>
              </a:spcBef>
              <a:buFontTx/>
              <a:buNone/>
            </a:pPr>
            <a:r>
              <a:rPr lang="en-US" altLang="en-US" sz="1800" b="1" dirty="0">
                <a:solidFill>
                  <a:srgbClr val="C00000"/>
                </a:solidFill>
                <a:latin typeface="Courier New" panose="02070309020205020404" pitchFamily="49" charset="0"/>
                <a:cs typeface="Times New Roman" panose="02020603050405020304" pitchFamily="18" charset="0"/>
              </a:rPr>
              <a:t>catch (</a:t>
            </a:r>
            <a:r>
              <a:rPr lang="en-US" altLang="en-US" sz="1800" b="1" dirty="0" err="1">
                <a:solidFill>
                  <a:srgbClr val="C00000"/>
                </a:solidFill>
                <a:latin typeface="Courier New" panose="02070309020205020404" pitchFamily="49" charset="0"/>
                <a:cs typeface="Times New Roman" panose="02020603050405020304" pitchFamily="18" charset="0"/>
              </a:rPr>
              <a:t>InterruptedException</a:t>
            </a:r>
            <a:r>
              <a:rPr lang="en-US" altLang="en-US" sz="1800" b="1" dirty="0">
                <a:solidFill>
                  <a:srgbClr val="C00000"/>
                </a:solidFill>
                <a:latin typeface="Courier New" panose="02070309020205020404" pitchFamily="49" charset="0"/>
                <a:cs typeface="Times New Roman" panose="02020603050405020304" pitchFamily="18" charset="0"/>
              </a:rPr>
              <a:t> ex) {</a:t>
            </a:r>
          </a:p>
          <a:p>
            <a:pPr marL="625475" lvl="1" indent="457200">
              <a:spcBef>
                <a:spcPct val="0"/>
              </a:spcBef>
              <a:buFontTx/>
              <a:buNone/>
            </a:pPr>
            <a:r>
              <a:rPr lang="en-US" altLang="en-US" sz="1800" b="1" dirty="0">
                <a:solidFill>
                  <a:srgbClr val="C00000"/>
                </a:solidFill>
                <a:latin typeface="Courier New" panose="02070309020205020404" pitchFamily="49" charset="0"/>
                <a:cs typeface="Times New Roman" panose="02020603050405020304" pitchFamily="18" charset="0"/>
              </a:rPr>
              <a:t>}</a:t>
            </a:r>
          </a:p>
          <a:p>
            <a:pPr marL="625475" lvl="1" indent="273050">
              <a:spcBef>
                <a:spcPct val="0"/>
              </a:spcBef>
              <a:buFontTx/>
              <a:buNone/>
            </a:pPr>
            <a:r>
              <a:rPr lang="en-US" altLang="en-US" sz="1800" b="1" dirty="0">
                <a:latin typeface="Courier New" panose="02070309020205020404" pitchFamily="49" charset="0"/>
                <a:cs typeface="Times New Roman" panose="02020603050405020304" pitchFamily="18" charset="0"/>
              </a:rPr>
              <a:t>}</a:t>
            </a:r>
          </a:p>
          <a:p>
            <a:pPr marL="625475" lvl="1" indent="-112713">
              <a:spcBef>
                <a:spcPct val="0"/>
              </a:spcBef>
              <a:buFontTx/>
              <a:buNone/>
            </a:pPr>
            <a:r>
              <a:rPr lang="en-US" altLang="en-US" sz="1800" b="1" dirty="0">
                <a:latin typeface="Courier New" panose="02070309020205020404" pitchFamily="49"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CC460DB5-5C66-4EB5-BB49-42E775D4922A}"/>
              </a:ext>
            </a:extLst>
          </p:cNvPr>
          <p:cNvSpPr>
            <a:spLocks noGrp="1"/>
          </p:cNvSpPr>
          <p:nvPr>
            <p:ph sz="quarter" idx="15"/>
          </p:nvPr>
        </p:nvSpPr>
        <p:spPr>
          <a:xfrm>
            <a:off x="457200" y="5546760"/>
            <a:ext cx="8275320" cy="821075"/>
          </a:xfrm>
        </p:spPr>
        <p:txBody>
          <a:bodyPr/>
          <a:lstStyle/>
          <a:p>
            <a:pPr marL="432" indent="0">
              <a:buNone/>
            </a:pPr>
            <a:r>
              <a:rPr lang="en-IN" altLang="en-US" sz="2000" dirty="0">
                <a:cs typeface="Times New Roman" panose="02020603050405020304" pitchFamily="18" charset="0"/>
              </a:rPr>
              <a:t>Every time a number (&gt;= 50) is printed, the </a:t>
            </a:r>
            <a:r>
              <a:rPr lang="en-IN" altLang="en-US" sz="2000" u="sng" dirty="0">
                <a:cs typeface="Times New Roman" panose="02020603050405020304" pitchFamily="18" charset="0"/>
              </a:rPr>
              <a:t>print100</a:t>
            </a:r>
            <a:r>
              <a:rPr lang="en-IN" altLang="en-US" sz="2000" dirty="0">
                <a:cs typeface="Times New Roman" panose="02020603050405020304" pitchFamily="18" charset="0"/>
              </a:rPr>
              <a:t> thread is put to sleep for 1 millisecond.</a:t>
            </a:r>
          </a:p>
        </p:txBody>
      </p:sp>
    </p:spTree>
    <p:extLst>
      <p:ext uri="{BB962C8B-B14F-4D97-AF65-F5344CB8AC3E}">
        <p14:creationId xmlns:p14="http://schemas.microsoft.com/office/powerpoint/2010/main" val="1750206831"/>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6" ma:contentTypeDescription="Create a new document." ma:contentTypeScope="" ma:versionID="29a186ed1e65123c1a0879605a93f476">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d0b181892f94accdb799936a4747b12d"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b6de40a-7f9e-437f-b1fb-43a1e580b69e}" ma:internalName="TaxCatchAll" ma:showField="CatchAllData" ma:web="7c1bd8dc-4e40-424f-a15f-9ffcd522197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6342d94-4a90-4c9b-8c88-cb4c8647e98f"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7c1bd8dc-4e40-424f-a15f-9ffcd522197f" xsi:nil="true"/>
    <lcf76f155ced4ddcb4097134ff3c332f xmlns="6125ffc9-2c56-435e-8267-1393444907b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F36A6EF-9F53-4103-AA18-230D950BD38D}"/>
</file>

<file path=customXml/itemProps2.xml><?xml version="1.0" encoding="utf-8"?>
<ds:datastoreItem xmlns:ds="http://schemas.openxmlformats.org/officeDocument/2006/customXml" ds:itemID="{65EFC1C8-B910-4FF8-B7E7-990B51E93DE4}"/>
</file>

<file path=customXml/itemProps3.xml><?xml version="1.0" encoding="utf-8"?>
<ds:datastoreItem xmlns:ds="http://schemas.openxmlformats.org/officeDocument/2006/customXml" ds:itemID="{63EC1811-DDAD-4489-B870-6851DA751F5F}"/>
</file>

<file path=docProps/app.xml><?xml version="1.0" encoding="utf-8"?>
<Properties xmlns="http://schemas.openxmlformats.org/officeDocument/2006/extended-properties" xmlns:vt="http://schemas.openxmlformats.org/officeDocument/2006/docPropsVTypes">
  <TotalTime>148226</TotalTime>
  <Words>7280</Words>
  <Application>Microsoft Office PowerPoint</Application>
  <PresentationFormat>On-screen Show (4:3)</PresentationFormat>
  <Paragraphs>436</Paragraphs>
  <Slides>53</Slides>
  <Notes>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Times New Roman</vt:lpstr>
      <vt:lpstr>Monotype Sorts</vt:lpstr>
      <vt:lpstr>Courier New</vt:lpstr>
      <vt:lpstr>Noto Sans Symbols</vt:lpstr>
      <vt:lpstr>Arial</vt:lpstr>
      <vt:lpstr>Book Antiqua</vt:lpstr>
      <vt:lpstr>Verdana</vt:lpstr>
      <vt:lpstr>USHE</vt:lpstr>
      <vt:lpstr>USHE_slide options</vt:lpstr>
      <vt:lpstr>Introduction to Java Programming and Data Structures</vt:lpstr>
      <vt:lpstr>Objectives (1 of 2)</vt:lpstr>
      <vt:lpstr>Objectives (2 of 2)</vt:lpstr>
      <vt:lpstr>Threads Concept</vt:lpstr>
      <vt:lpstr>Creating Tasks and Threads</vt:lpstr>
      <vt:lpstr>Example: Using the Runnable Interface to Create and Launch Threads</vt:lpstr>
      <vt:lpstr>The Thread Class</vt:lpstr>
      <vt:lpstr>The Static yield() Method</vt:lpstr>
      <vt:lpstr>The Static sleep(milliseconds) Method</vt:lpstr>
      <vt:lpstr>The join() Method</vt:lpstr>
      <vt:lpstr>isAlive(), interrupt(), and isInterrupted()</vt:lpstr>
      <vt:lpstr>The deprecated stop(), suspend(), and resume() Methods</vt:lpstr>
      <vt:lpstr>Thread Priority</vt:lpstr>
      <vt:lpstr>Example: Flashing Text</vt:lpstr>
      <vt:lpstr>Thread Pools</vt:lpstr>
      <vt:lpstr>Creating Executors</vt:lpstr>
      <vt:lpstr>Thread Synchronization</vt:lpstr>
      <vt:lpstr>Example: Showing Resource Conflict</vt:lpstr>
      <vt:lpstr>Race Condition</vt:lpstr>
      <vt:lpstr>The synchronized keyword</vt:lpstr>
      <vt:lpstr>Synchronizing Instance Methods and Static Methods (1 of 2)</vt:lpstr>
      <vt:lpstr>Synchronizing Instance Methods and Static Methods (2 of 2)</vt:lpstr>
      <vt:lpstr>Synchronizing Tasks</vt:lpstr>
      <vt:lpstr>Synchronizing Statements</vt:lpstr>
      <vt:lpstr>Synchronizing Statements versus Methods</vt:lpstr>
      <vt:lpstr>Synchronization Using Locks</vt:lpstr>
      <vt:lpstr>Fairness Policy</vt:lpstr>
      <vt:lpstr>Example: Using Locks</vt:lpstr>
      <vt:lpstr>Cooperation Among Threads (1 of 2)</vt:lpstr>
      <vt:lpstr>Cooperation Among Threads (2 of 2)</vt:lpstr>
      <vt:lpstr>Example: Thread Cooperation</vt:lpstr>
      <vt:lpstr>Java’s Built-in Monitors (Optional)</vt:lpstr>
      <vt:lpstr>wait(), notify(), and notifyAll()</vt:lpstr>
      <vt:lpstr>Example: Using Monitor</vt:lpstr>
      <vt:lpstr>Case Study: Producer/Consumer (Optional) (1 of 2)</vt:lpstr>
      <vt:lpstr>Case Study: Producer/Consumer (Optional) (2 of 2)</vt:lpstr>
      <vt:lpstr>Blocking Queues (Optional)</vt:lpstr>
      <vt:lpstr>Concrete Blocking Queues</vt:lpstr>
      <vt:lpstr>Producer/Consumer Using Blocking Queues</vt:lpstr>
      <vt:lpstr>Semaphores (Optional)</vt:lpstr>
      <vt:lpstr>Creating Semaphores</vt:lpstr>
      <vt:lpstr>Deadlock</vt:lpstr>
      <vt:lpstr>Preventing Deadlock</vt:lpstr>
      <vt:lpstr>Thread States</vt:lpstr>
      <vt:lpstr>Synchronized Collections</vt:lpstr>
      <vt:lpstr>The Fork/Join Framework (1 of 2)</vt:lpstr>
      <vt:lpstr>The Fork/Join Framework (2 of 2)</vt:lpstr>
      <vt:lpstr>ForkJoinTask and ForkJoinPool</vt:lpstr>
      <vt:lpstr>ForkJoinTask</vt:lpstr>
      <vt:lpstr>Examples</vt:lpstr>
      <vt:lpstr>Vector, Stack, and Hashtable</vt:lpstr>
      <vt:lpstr>Fail-Fast</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32, Multithreading and Parallel Programming</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AnnMarie Short</cp:lastModifiedBy>
  <cp:revision>999</cp:revision>
  <dcterms:modified xsi:type="dcterms:W3CDTF">2021-03-26T17:51:09Z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